
<file path=[Content_Types].xml><?xml version="1.0" encoding="utf-8"?>
<Types xmlns="http://schemas.openxmlformats.org/package/2006/content-types">
  <Default Extension="emf" ContentType="image/x-emf"/>
  <Default Extension="jpeg" ContentType="image/jpeg"/>
  <Default Extension="jpg" ContentType="image/pn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slideLayouts/slideLayout11.xml" ContentType="application/vnd.openxmlformats-officedocument.presentationml.slideLayout+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2.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charts/chart1.xml" ContentType="application/vnd.openxmlformats-officedocument.drawingml.chart+xml"/>
  <Override PartName="/ppt/notesMasters/notesMaster1.xml" ContentType="application/vnd.openxmlformats-officedocument.presentationml.notesMaster+xml"/>
  <Override PartName="/ppt/charts/colors1.xml" ContentType="application/vnd.ms-office.chartcolorstyle+xml"/>
  <Override PartName="/ppt/charts/style1.xml" ContentType="application/vnd.ms-office.chartstyle+xml"/>
  <Override PartName="/ppt/charts/chart2.xml" ContentType="application/vnd.openxmlformats-officedocument.drawingml.chart+xml"/>
  <Override PartName="/ppt/charts/colors2.xml" ContentType="application/vnd.ms-office.chartcolorstyle+xml"/>
  <Override PartName="/ppt/charts/style2.xml" ContentType="application/vnd.ms-office.chartstyl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3" r:id="rId5"/>
    <p:sldId id="259" r:id="rId6"/>
    <p:sldId id="262" r:id="rId7"/>
    <p:sldId id="264" r:id="rId8"/>
    <p:sldId id="265" r:id="rId9"/>
    <p:sldId id="266" r:id="rId10"/>
    <p:sldId id="267" r:id="rId11"/>
    <p:sldId id="268" r:id="rId12"/>
    <p:sldId id="269" r:id="rId13"/>
    <p:sldId id="270" r:id="rId14"/>
    <p:sldId id="276" r:id="rId15"/>
    <p:sldId id="277" r:id="rId16"/>
    <p:sldId id="273" r:id="rId17"/>
    <p:sldId id="278" r:id="rId18"/>
    <p:sldId id="275"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933"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 Id="rId27"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535602692520578"/>
          <c:y val="0.13053613053613053"/>
          <c:w val="0.81176973414037534"/>
          <c:h val="0.7116006876139066"/>
        </c:manualLayout>
      </c:layout>
      <c:scatterChart>
        <c:scatterStyle val="lineMarker"/>
        <c:varyColors val="0"/>
        <c:ser>
          <c:idx val="0"/>
          <c:order val="0"/>
          <c:tx>
            <c:strRef>
              <c:f>Sheet3!$B$1</c:f>
              <c:strCache>
                <c:ptCount val="1"/>
                <c:pt idx="0">
                  <c:v>TOPCon: 80%</c:v>
                </c:pt>
              </c:strCache>
            </c:strRef>
          </c:tx>
          <c:spPr>
            <a:ln w="63500" cap="rnd" cmpd="sng">
              <a:solidFill>
                <a:schemeClr val="accent1"/>
              </a:solidFill>
              <a:round/>
            </a:ln>
            <a:effectLst/>
          </c:spPr>
          <c:marker>
            <c:symbol val="diamond"/>
            <c:size val="10"/>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Sheet3!$A$2:$A$10</c:f>
              <c:numCache>
                <c:formatCode>General</c:formatCode>
                <c:ptCount val="9"/>
                <c:pt idx="0">
                  <c:v>0</c:v>
                </c:pt>
                <c:pt idx="1">
                  <c:v>10</c:v>
                </c:pt>
                <c:pt idx="2">
                  <c:v>20</c:v>
                </c:pt>
                <c:pt idx="3">
                  <c:v>30</c:v>
                </c:pt>
                <c:pt idx="4">
                  <c:v>40</c:v>
                </c:pt>
                <c:pt idx="5">
                  <c:v>50</c:v>
                </c:pt>
                <c:pt idx="6">
                  <c:v>60</c:v>
                </c:pt>
                <c:pt idx="7">
                  <c:v>70</c:v>
                </c:pt>
                <c:pt idx="8">
                  <c:v>80</c:v>
                </c:pt>
              </c:numCache>
            </c:numRef>
          </c:xVal>
          <c:yVal>
            <c:numRef>
              <c:f>Sheet3!$B$2:$B$10</c:f>
              <c:numCache>
                <c:formatCode>0.00%</c:formatCode>
                <c:ptCount val="9"/>
                <c:pt idx="1">
                  <c:v>3.7699999999999997E-2</c:v>
                </c:pt>
                <c:pt idx="2">
                  <c:v>6.2700000000000006E-2</c:v>
                </c:pt>
                <c:pt idx="3">
                  <c:v>8.77E-2</c:v>
                </c:pt>
                <c:pt idx="4">
                  <c:v>0.1123</c:v>
                </c:pt>
                <c:pt idx="5">
                  <c:v>0.1368</c:v>
                </c:pt>
                <c:pt idx="6">
                  <c:v>0.16039999999999999</c:v>
                </c:pt>
                <c:pt idx="7">
                  <c:v>0.183</c:v>
                </c:pt>
              </c:numCache>
            </c:numRef>
          </c:yVal>
          <c:smooth val="0"/>
          <c:extLst>
            <c:ext xmlns:c16="http://schemas.microsoft.com/office/drawing/2014/chart" uri="{C3380CC4-5D6E-409C-BE32-E72D297353CC}">
              <c16:uniqueId val="{00000000-6056-4DB4-B86D-578D107D6EED}"/>
            </c:ext>
          </c:extLst>
        </c:ser>
        <c:ser>
          <c:idx val="1"/>
          <c:order val="1"/>
          <c:tx>
            <c:strRef>
              <c:f>Sheet3!$C$1</c:f>
              <c:strCache>
                <c:ptCount val="1"/>
                <c:pt idx="0">
                  <c:v>PERC: 70%</c:v>
                </c:pt>
              </c:strCache>
            </c:strRef>
          </c:tx>
          <c:spPr>
            <a:ln w="63500" cap="rnd">
              <a:solidFill>
                <a:schemeClr val="accent2"/>
              </a:solidFill>
              <a:round/>
            </a:ln>
            <a:effectLst/>
          </c:spPr>
          <c:marker>
            <c:symbol val="diamond"/>
            <c:size val="10"/>
            <c:spPr>
              <a:solidFill>
                <a:schemeClr val="accent2"/>
              </a:solidFill>
              <a:ln w="31750">
                <a:solidFill>
                  <a:schemeClr val="accent2"/>
                </a:solidFill>
                <a:bevel/>
              </a:ln>
              <a:effectLst/>
            </c:spPr>
          </c:marker>
          <c:dLbls>
            <c:dLbl>
              <c:idx val="1"/>
              <c:layout>
                <c:manualLayout>
                  <c:x val="6.4096675415573033E-3"/>
                  <c:y val="2.5497594050743561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8.9958223972003495E-2"/>
                      <c:h val="6.4745552639253412E-2"/>
                    </c:manualLayout>
                  </c15:layout>
                </c:ext>
                <c:ext xmlns:c16="http://schemas.microsoft.com/office/drawing/2014/chart" uri="{C3380CC4-5D6E-409C-BE32-E72D297353CC}">
                  <c16:uniqueId val="{00000001-6056-4DB4-B86D-578D107D6EED}"/>
                </c:ext>
              </c:extLst>
            </c:dLbl>
            <c:dLbl>
              <c:idx val="2"/>
              <c:layout>
                <c:manualLayout>
                  <c:x val="-1.0256999125109412E-2"/>
                  <c:y val="4.864574219889172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56-4DB4-B86D-578D107D6EED}"/>
                </c:ext>
              </c:extLst>
            </c:dLbl>
            <c:dLbl>
              <c:idx val="3"/>
              <c:layout>
                <c:manualLayout>
                  <c:x val="-4.7014435695538056E-3"/>
                  <c:y val="5.79050014581510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56-4DB4-B86D-578D107D6EED}"/>
                </c:ext>
              </c:extLst>
            </c:dLbl>
            <c:dLbl>
              <c:idx val="4"/>
              <c:layout>
                <c:manualLayout>
                  <c:x val="-1.0256999125109361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56-4DB4-B86D-578D107D6EED}"/>
                </c:ext>
              </c:extLst>
            </c:dLbl>
            <c:dLbl>
              <c:idx val="5"/>
              <c:layout>
                <c:manualLayout>
                  <c:x val="-1.3812554680664916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56-4DB4-B86D-578D107D6EED}"/>
                </c:ext>
              </c:extLst>
            </c:dLbl>
            <c:dLbl>
              <c:idx val="6"/>
              <c:layout>
                <c:manualLayout>
                  <c:x val="-1.9368110236220471E-2"/>
                  <c:y val="5.32753718285214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56-4DB4-B86D-578D107D6EED}"/>
                </c:ext>
              </c:extLst>
            </c:dLbl>
            <c:dLbl>
              <c:idx val="7"/>
              <c:layout>
                <c:manualLayout>
                  <c:x val="-8.2569991251094637E-3"/>
                  <c:y val="5.32753718285213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56-4DB4-B86D-578D107D6EED}"/>
                </c:ext>
              </c:extLst>
            </c:dLbl>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Cambria" panose="02040503050406030204" pitchFamily="18" charset="0"/>
                    <a:ea typeface="Cambria" panose="02040503050406030204" pitchFamily="18" charset="0"/>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Sheet3!$A$2:$A$10</c:f>
              <c:numCache>
                <c:formatCode>General</c:formatCode>
                <c:ptCount val="9"/>
                <c:pt idx="0">
                  <c:v>0</c:v>
                </c:pt>
                <c:pt idx="1">
                  <c:v>10</c:v>
                </c:pt>
                <c:pt idx="2">
                  <c:v>20</c:v>
                </c:pt>
                <c:pt idx="3">
                  <c:v>30</c:v>
                </c:pt>
                <c:pt idx="4">
                  <c:v>40</c:v>
                </c:pt>
                <c:pt idx="5">
                  <c:v>50</c:v>
                </c:pt>
                <c:pt idx="6">
                  <c:v>60</c:v>
                </c:pt>
                <c:pt idx="7">
                  <c:v>70</c:v>
                </c:pt>
                <c:pt idx="8">
                  <c:v>80</c:v>
                </c:pt>
              </c:numCache>
            </c:numRef>
          </c:xVal>
          <c:yVal>
            <c:numRef>
              <c:f>Sheet3!$C$2:$C$10</c:f>
              <c:numCache>
                <c:formatCode>0.00%</c:formatCode>
                <c:ptCount val="9"/>
                <c:pt idx="1">
                  <c:v>3.3000000000000002E-2</c:v>
                </c:pt>
                <c:pt idx="2">
                  <c:v>5.4699999999999999E-2</c:v>
                </c:pt>
                <c:pt idx="3">
                  <c:v>7.6899999999999996E-2</c:v>
                </c:pt>
                <c:pt idx="4">
                  <c:v>9.8599999999999993E-2</c:v>
                </c:pt>
                <c:pt idx="5">
                  <c:v>0.1198</c:v>
                </c:pt>
                <c:pt idx="6">
                  <c:v>0.14149999999999999</c:v>
                </c:pt>
                <c:pt idx="7">
                  <c:v>0.1618</c:v>
                </c:pt>
              </c:numCache>
            </c:numRef>
          </c:yVal>
          <c:smooth val="0"/>
          <c:extLst>
            <c:ext xmlns:c16="http://schemas.microsoft.com/office/drawing/2014/chart" uri="{C3380CC4-5D6E-409C-BE32-E72D297353CC}">
              <c16:uniqueId val="{00000008-6056-4DB4-B86D-578D107D6EED}"/>
            </c:ext>
          </c:extLst>
        </c:ser>
        <c:dLbls>
          <c:dLblPos val="t"/>
          <c:showLegendKey val="0"/>
          <c:showVal val="1"/>
          <c:showCatName val="0"/>
          <c:showSerName val="0"/>
          <c:showPercent val="0"/>
          <c:showBubbleSize val="0"/>
        </c:dLbls>
        <c:axId val="377988528"/>
        <c:axId val="377988856"/>
      </c:scatterChart>
      <c:valAx>
        <c:axId val="377988528"/>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2400" b="1"/>
                  <a:t>Albedo(%)</a:t>
                </a:r>
                <a:endParaRPr lang="zh-CN" sz="2400" b="1"/>
              </a:p>
            </c:rich>
          </c:tx>
          <c:layout>
            <c:manualLayout>
              <c:xMode val="edge"/>
              <c:yMode val="edge"/>
              <c:x val="0.46963518677208471"/>
              <c:y val="0.92911403557072847"/>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crossAx val="377988856"/>
        <c:crosses val="autoZero"/>
        <c:crossBetween val="midCat"/>
        <c:majorUnit val="10"/>
      </c:valAx>
      <c:valAx>
        <c:axId val="377988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sz="2400" b="1"/>
                  <a:t>Gain</a:t>
                </a:r>
                <a:endParaRPr lang="zh-CN" sz="2400" b="1"/>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crossAx val="377988528"/>
        <c:crosses val="autoZero"/>
        <c:crossBetween val="midCat"/>
        <c:majorUnit val="5.000000000000001E-2"/>
      </c:valAx>
      <c:spPr>
        <a:pattFill prst="smConfetti">
          <a:fgClr>
            <a:schemeClr val="bg2"/>
          </a:fgClr>
          <a:bgClr>
            <a:schemeClr val="bg1"/>
          </a:bgClr>
        </a:pattFill>
        <a:ln>
          <a:noFill/>
        </a:ln>
        <a:effectLst/>
      </c:spPr>
    </c:plotArea>
    <c:legend>
      <c:legendPos val="b"/>
      <c:layout>
        <c:manualLayout>
          <c:xMode val="edge"/>
          <c:yMode val="edge"/>
          <c:x val="0.20666644794400699"/>
          <c:y val="1.4467045785943381E-2"/>
          <c:w val="0.44295188547860082"/>
          <c:h val="7.8671879301800571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legend>
    <c:plotVisOnly val="1"/>
    <c:dispBlanksAs val="gap"/>
    <c:showDLblsOverMax val="0"/>
  </c:chart>
  <c:spPr>
    <a:noFill/>
    <a:ln>
      <a:noFill/>
    </a:ln>
    <a:effectLst/>
  </c:spPr>
  <c:txPr>
    <a:bodyPr/>
    <a:lstStyle/>
    <a:p>
      <a:pPr>
        <a:defRPr sz="1800">
          <a:latin typeface="Cambria" panose="02040503050406030204" pitchFamily="18" charset="0"/>
          <a:ea typeface="Cambria" panose="02040503050406030204" pitchFamily="18"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Sheet3!$A$54:$A$83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Sheet3!$B$54:$B$83</c:f>
              <c:numCache>
                <c:formatCode>0.00%</c:formatCode>
                <c:ptCount val="30"/>
                <c:pt idx="0">
                  <c:v>0.01</c:v>
                </c:pt>
                <c:pt idx="1">
                  <c:v>1.0500000000000001E-2</c:v>
                </c:pt>
                <c:pt idx="2">
                  <c:v>1.0999999999999999E-2</c:v>
                </c:pt>
                <c:pt idx="3">
                  <c:v>1.15E-2</c:v>
                </c:pt>
                <c:pt idx="4">
                  <c:v>1.2000000000000004E-2</c:v>
                </c:pt>
                <c:pt idx="5">
                  <c:v>1.2500000000000008E-2</c:v>
                </c:pt>
                <c:pt idx="6">
                  <c:v>1.3000000000000012E-2</c:v>
                </c:pt>
                <c:pt idx="7">
                  <c:v>1.3500000000000012E-2</c:v>
                </c:pt>
                <c:pt idx="8">
                  <c:v>1.4000000000000012E-2</c:v>
                </c:pt>
                <c:pt idx="9">
                  <c:v>1.4500000000000013E-2</c:v>
                </c:pt>
                <c:pt idx="10">
                  <c:v>1.5000000000000013E-2</c:v>
                </c:pt>
                <c:pt idx="11">
                  <c:v>1.5500000000000014E-2</c:v>
                </c:pt>
                <c:pt idx="12">
                  <c:v>1.6000000000000014E-2</c:v>
                </c:pt>
                <c:pt idx="13">
                  <c:v>1.6500000000000015E-2</c:v>
                </c:pt>
                <c:pt idx="14">
                  <c:v>1.7000000000000015E-2</c:v>
                </c:pt>
                <c:pt idx="15">
                  <c:v>1.7500000000000016E-2</c:v>
                </c:pt>
                <c:pt idx="16">
                  <c:v>1.8000000000000016E-2</c:v>
                </c:pt>
                <c:pt idx="17">
                  <c:v>1.8500000000000016E-2</c:v>
                </c:pt>
                <c:pt idx="18">
                  <c:v>1.9000000000000017E-2</c:v>
                </c:pt>
                <c:pt idx="19">
                  <c:v>1.9500000000000017E-2</c:v>
                </c:pt>
                <c:pt idx="20">
                  <c:v>2.0000000000000018E-2</c:v>
                </c:pt>
                <c:pt idx="21">
                  <c:v>2.0500000000000018E-2</c:v>
                </c:pt>
                <c:pt idx="22">
                  <c:v>2.1000000000000019E-2</c:v>
                </c:pt>
                <c:pt idx="23">
                  <c:v>2.1500000000000019E-2</c:v>
                </c:pt>
                <c:pt idx="24">
                  <c:v>2.200000000000002E-2</c:v>
                </c:pt>
                <c:pt idx="25">
                  <c:v>2.250000000000002E-2</c:v>
                </c:pt>
                <c:pt idx="26">
                  <c:v>2.300000000000002E-2</c:v>
                </c:pt>
                <c:pt idx="27">
                  <c:v>2.3500000000000021E-2</c:v>
                </c:pt>
                <c:pt idx="28">
                  <c:v>2.4000000000000021E-2</c:v>
                </c:pt>
                <c:pt idx="29">
                  <c:v>2.4500000000000022E-2</c:v>
                </c:pt>
              </c:numCache>
            </c:numRef>
          </c:yVal>
          <c:smooth val="0"/>
          <c:extLst>
            <c:ext xmlns:c16="http://schemas.microsoft.com/office/drawing/2014/chart" uri="{C3380CC4-5D6E-409C-BE32-E72D297353CC}">
              <c16:uniqueId val="{00000000-3548-45C5-B90C-E5B6BEB19A33}"/>
            </c:ext>
          </c:extLst>
        </c:ser>
        <c:ser>
          <c:idx val="1"/>
          <c:order val="1"/>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Sheet3!$A$54:$A$83</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Sheet3!$C$54:$C$83</c:f>
              <c:numCache>
                <c:formatCode>0.00%</c:formatCode>
                <c:ptCount val="30"/>
                <c:pt idx="0">
                  <c:v>1.54E-2</c:v>
                </c:pt>
                <c:pt idx="1">
                  <c:v>1.54E-2</c:v>
                </c:pt>
                <c:pt idx="2">
                  <c:v>1.54E-2</c:v>
                </c:pt>
                <c:pt idx="3">
                  <c:v>1.54E-2</c:v>
                </c:pt>
                <c:pt idx="4">
                  <c:v>1.54E-2</c:v>
                </c:pt>
                <c:pt idx="5">
                  <c:v>1.54E-2</c:v>
                </c:pt>
                <c:pt idx="6">
                  <c:v>1.54E-2</c:v>
                </c:pt>
                <c:pt idx="7">
                  <c:v>1.54E-2</c:v>
                </c:pt>
                <c:pt idx="8">
                  <c:v>1.54E-2</c:v>
                </c:pt>
                <c:pt idx="9">
                  <c:v>1.54E-2</c:v>
                </c:pt>
                <c:pt idx="10">
                  <c:v>1.54E-2</c:v>
                </c:pt>
                <c:pt idx="11">
                  <c:v>1.54E-2</c:v>
                </c:pt>
                <c:pt idx="12">
                  <c:v>1.54E-2</c:v>
                </c:pt>
                <c:pt idx="13">
                  <c:v>1.54E-2</c:v>
                </c:pt>
                <c:pt idx="14">
                  <c:v>1.54E-2</c:v>
                </c:pt>
                <c:pt idx="15">
                  <c:v>1.54E-2</c:v>
                </c:pt>
                <c:pt idx="16">
                  <c:v>1.54E-2</c:v>
                </c:pt>
                <c:pt idx="17">
                  <c:v>1.54E-2</c:v>
                </c:pt>
                <c:pt idx="18">
                  <c:v>1.54E-2</c:v>
                </c:pt>
                <c:pt idx="19">
                  <c:v>1.54E-2</c:v>
                </c:pt>
                <c:pt idx="20">
                  <c:v>1.54E-2</c:v>
                </c:pt>
                <c:pt idx="21">
                  <c:v>1.54E-2</c:v>
                </c:pt>
                <c:pt idx="22">
                  <c:v>1.54E-2</c:v>
                </c:pt>
                <c:pt idx="23">
                  <c:v>1.54E-2</c:v>
                </c:pt>
                <c:pt idx="24">
                  <c:v>1.54E-2</c:v>
                </c:pt>
                <c:pt idx="25">
                  <c:v>1.54E-2</c:v>
                </c:pt>
                <c:pt idx="26">
                  <c:v>1.54E-2</c:v>
                </c:pt>
                <c:pt idx="27">
                  <c:v>1.54E-2</c:v>
                </c:pt>
                <c:pt idx="28">
                  <c:v>1.54E-2</c:v>
                </c:pt>
                <c:pt idx="29">
                  <c:v>1.54E-2</c:v>
                </c:pt>
              </c:numCache>
            </c:numRef>
          </c:yVal>
          <c:smooth val="0"/>
          <c:extLst>
            <c:ext xmlns:c16="http://schemas.microsoft.com/office/drawing/2014/chart" uri="{C3380CC4-5D6E-409C-BE32-E72D297353CC}">
              <c16:uniqueId val="{00000001-3548-45C5-B90C-E5B6BEB19A33}"/>
            </c:ext>
          </c:extLst>
        </c:ser>
        <c:dLbls>
          <c:showLegendKey val="0"/>
          <c:showVal val="0"/>
          <c:showCatName val="0"/>
          <c:showSerName val="0"/>
          <c:showPercent val="0"/>
          <c:showBubbleSize val="0"/>
        </c:dLbls>
        <c:axId val="431943936"/>
        <c:axId val="431944592"/>
      </c:scatterChart>
      <c:valAx>
        <c:axId val="431943936"/>
        <c:scaling>
          <c:orientation val="minMax"/>
          <c:max val="30"/>
          <c:min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altLang="zh-CN" sz="1800" b="1" dirty="0" smtClean="0">
                    <a:latin typeface="Cambria" panose="02040503050406030204" pitchFamily="18" charset="0"/>
                    <a:ea typeface="Cambria" panose="02040503050406030204" pitchFamily="18" charset="0"/>
                  </a:rPr>
                  <a:t>Year</a:t>
                </a:r>
                <a:endParaRPr lang="zh-CN" altLang="en-US" sz="1800" b="1" dirty="0">
                  <a:latin typeface="Cambria" panose="02040503050406030204" pitchFamily="18" charset="0"/>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crossAx val="431944592"/>
        <c:crosses val="autoZero"/>
        <c:crossBetween val="midCat"/>
        <c:majorUnit val="1"/>
      </c:valAx>
      <c:valAx>
        <c:axId val="431944592"/>
        <c:scaling>
          <c:orientation val="minMax"/>
          <c:max val="2.5000000000000005E-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r>
                  <a:rPr lang="en-US" altLang="zh-CN" sz="1800" b="1" dirty="0" smtClean="0">
                    <a:latin typeface="Cambria" panose="02040503050406030204" pitchFamily="18" charset="0"/>
                    <a:ea typeface="Cambria" panose="02040503050406030204" pitchFamily="18" charset="0"/>
                  </a:rPr>
                  <a:t>Degradation</a:t>
                </a:r>
                <a:r>
                  <a:rPr lang="en-US" altLang="zh-CN" sz="1800" b="1" baseline="0" dirty="0" smtClean="0">
                    <a:latin typeface="Cambria" panose="02040503050406030204" pitchFamily="18" charset="0"/>
                    <a:ea typeface="Cambria" panose="02040503050406030204" pitchFamily="18" charset="0"/>
                  </a:rPr>
                  <a:t> difference</a:t>
                </a:r>
                <a:endParaRPr lang="zh-CN" altLang="en-US" sz="1800" b="1" dirty="0">
                  <a:latin typeface="Cambria" panose="02040503050406030204" pitchFamily="18"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zh-CN"/>
          </a:p>
        </c:txPr>
        <c:crossAx val="431943936"/>
        <c:crosses val="autoZero"/>
        <c:crossBetween val="midCat"/>
      </c:valAx>
      <c:spPr>
        <a:pattFill prst="pct20">
          <a:fgClr>
            <a:schemeClr val="bg2">
              <a:lumMod val="90000"/>
            </a:schemeClr>
          </a:fgClr>
          <a:bgClr>
            <a:schemeClr val="bg1"/>
          </a:bgClr>
        </a:patt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9DD5E-A34C-4096-8F0D-E050F8194674}" type="datetimeFigureOut">
              <a:rPr lang="zh-CN" altLang="en-US" smtClean="0"/>
              <a:t>2023/9/20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5384DB-0B6C-4CA4-8AC1-A1063380DD57}" type="slidenum">
              <a:rPr lang="zh-CN" altLang="en-US" smtClean="0"/>
              <a:t>‹#›</a:t>
            </a:fld>
            <a:endParaRPr lang="zh-CN" altLang="en-US"/>
          </a:p>
        </p:txBody>
      </p:sp>
    </p:spTree>
    <p:extLst>
      <p:ext uri="{BB962C8B-B14F-4D97-AF65-F5344CB8AC3E}">
        <p14:creationId xmlns:p14="http://schemas.microsoft.com/office/powerpoint/2010/main" val="2982364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Firstly, I will say something about the cell structure.</a:t>
            </a:r>
            <a:r>
              <a:rPr lang="en-US" altLang="zh-CN" baseline="0" dirty="0" smtClean="0"/>
              <a:t> </a:t>
            </a:r>
            <a:r>
              <a:rPr lang="en-US" altLang="zh-CN" dirty="0" smtClean="0"/>
              <a:t>The outermost layer is silicon nitride, which is used as anti- reflection film, this film also has a chemical passivation function.</a:t>
            </a:r>
            <a:r>
              <a:rPr lang="en-US" altLang="zh-CN" baseline="0" dirty="0" smtClean="0"/>
              <a:t> The next is aluminum (/</a:t>
            </a:r>
            <a:r>
              <a:rPr lang="en-US" altLang="zh-CN" baseline="0" dirty="0" err="1" smtClean="0"/>
              <a:t>əˈluːmɪnəm</a:t>
            </a:r>
            <a:r>
              <a:rPr lang="en-US" altLang="zh-CN" baseline="0" dirty="0" smtClean="0"/>
              <a:t>/) oxide film, This film provides another passivation to let the minority (/</a:t>
            </a:r>
            <a:r>
              <a:rPr lang="en-US" altLang="zh-CN" baseline="0" dirty="0" err="1" smtClean="0"/>
              <a:t>maɪˈnɒrəti</a:t>
            </a:r>
            <a:r>
              <a:rPr lang="en-US" altLang="zh-CN" baseline="0" dirty="0" smtClean="0"/>
              <a:t>/) carrier or called hole, life longer. The significant characteristic of Topcon is it has an extreme thin tunnel oxide film, which is about only 1nm~2nm(nanometer). In fact, it is a silicon nitride film, playing a role to let the majority carriers (electron) pass through, meanwhile hold back the minority carriers (hole), thus the surface recombination can be reduced, which significantly improves the cell open voltage (/ˈ</a:t>
            </a:r>
            <a:r>
              <a:rPr lang="en-US" altLang="zh-CN" baseline="0" dirty="0" err="1" smtClean="0"/>
              <a:t>vəʊltɪdʒ</a:t>
            </a:r>
            <a:r>
              <a:rPr lang="en-US" altLang="zh-CN" baseline="0" dirty="0" smtClean="0"/>
              <a:t>/), leading the cell efficiency increasing. The next deposition beside tunnel oxide is a doped poly-silicon film, the direct contact between wafer surface and mental grid can be avoided, thus means the recombination caused by mental contact is decreased. In addition, the N type silicon has more tolerance to impurity than P type silicon, so the minority carrier life is longer. In brief, due to the structure difference and optimization, the power of the Topcon module is normally 10~15W more than </a:t>
            </a:r>
            <a:r>
              <a:rPr lang="en-US" altLang="zh-CN" baseline="0" dirty="0" err="1" smtClean="0"/>
              <a:t>perc</a:t>
            </a:r>
            <a:r>
              <a:rPr lang="en-US" altLang="zh-CN" baseline="0" dirty="0" smtClean="0"/>
              <a:t> module with some module </a:t>
            </a:r>
            <a:r>
              <a:rPr lang="en-US" altLang="zh-CN" baseline="0" dirty="0" err="1" smtClean="0"/>
              <a:t>tructure</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2</a:t>
            </a:fld>
            <a:endParaRPr lang="zh-CN" altLang="en-US"/>
          </a:p>
        </p:txBody>
      </p:sp>
    </p:spTree>
    <p:extLst>
      <p:ext uri="{BB962C8B-B14F-4D97-AF65-F5344CB8AC3E}">
        <p14:creationId xmlns:p14="http://schemas.microsoft.com/office/powerpoint/2010/main" val="3453827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As we mentioned above, the better weak illumination response contributes higher </a:t>
            </a:r>
            <a:r>
              <a:rPr lang="en-US" altLang="zh-CN" dirty="0" err="1" smtClean="0"/>
              <a:t>bifaciality</a:t>
            </a:r>
            <a:r>
              <a:rPr lang="en-US" altLang="zh-CN" dirty="0" smtClean="0"/>
              <a:t> of Topcon modules, because of its longer lifetime of minority carriers and higher shunt resistance.</a:t>
            </a:r>
          </a:p>
          <a:p>
            <a:r>
              <a:rPr lang="en-US" altLang="zh-CN" dirty="0" smtClean="0"/>
              <a:t>Compared with </a:t>
            </a:r>
            <a:r>
              <a:rPr lang="en-US" altLang="zh-CN" dirty="0" err="1" smtClean="0"/>
              <a:t>perc</a:t>
            </a:r>
            <a:r>
              <a:rPr lang="en-US" altLang="zh-CN" dirty="0" smtClean="0"/>
              <a:t> module, this advantage also expands approximately one hour generating time in the morning and dusk. And on cloudy or foggy days, more power can be generated by N type cells than P type cells.</a:t>
            </a:r>
          </a:p>
          <a:p>
            <a:r>
              <a:rPr lang="en-US" altLang="zh-CN" dirty="0" smtClean="0"/>
              <a:t>As we can see in the graph, especially the illumination is under 600W/m2, the degradation of Topcon module efficiency is apparently less than </a:t>
            </a:r>
            <a:r>
              <a:rPr lang="en-US" altLang="zh-CN" dirty="0" err="1" smtClean="0"/>
              <a:t>perc</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11</a:t>
            </a:fld>
            <a:endParaRPr lang="zh-CN" altLang="en-US"/>
          </a:p>
        </p:txBody>
      </p:sp>
    </p:spTree>
    <p:extLst>
      <p:ext uri="{BB962C8B-B14F-4D97-AF65-F5344CB8AC3E}">
        <p14:creationId xmlns:p14="http://schemas.microsoft.com/office/powerpoint/2010/main" val="23138092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Let’s come to the high value return.</a:t>
            </a:r>
          </a:p>
          <a:p>
            <a:r>
              <a:rPr lang="en-US" altLang="zh-CN" dirty="0" smtClean="0"/>
              <a:t>1 MW project, using the modules with the same structure, only difference is cell technology, due to the power advantages, Topcon has 10W higher, due to other influence, such as temperature, the power may be lower. PERC power reduce to 411, Topcon 429. As we all kwon, the price of Topcon is higher, about 2.5 US than </a:t>
            </a:r>
            <a:r>
              <a:rPr lang="en-US" altLang="zh-CN" dirty="0" err="1" smtClean="0"/>
              <a:t>perc</a:t>
            </a:r>
            <a:r>
              <a:rPr lang="en-US" altLang="zh-CN" dirty="0" smtClean="0"/>
              <a:t>, so the total cost per in life and initial investment per watt is increased.</a:t>
            </a:r>
          </a:p>
          <a:p>
            <a:r>
              <a:rPr lang="en-US" altLang="zh-CN" dirty="0" smtClean="0"/>
              <a:t>However, when we come to BOS, the cost of Topcon is less, because of its power advantages, less modules will be used, which means the cables, the land, the racks and the labor cost will drop a lot. Finally, we see the LCOE (</a:t>
            </a:r>
            <a:r>
              <a:rPr lang="en-US" altLang="zh-CN" dirty="0" err="1" smtClean="0"/>
              <a:t>Levelized</a:t>
            </a:r>
            <a:r>
              <a:rPr lang="en-US" altLang="zh-CN" dirty="0" smtClean="0"/>
              <a:t> Cost of Energy) is same. At this point, we can suppose, if the price difference between Topcon and </a:t>
            </a:r>
            <a:r>
              <a:rPr lang="en-US" altLang="zh-CN" dirty="0" err="1" smtClean="0"/>
              <a:t>Perc</a:t>
            </a:r>
            <a:r>
              <a:rPr lang="en-US" altLang="zh-CN" dirty="0" smtClean="0"/>
              <a:t> is less than 2.5 cents, the LCOE of Topcon will drop. So, the 2.5 cents is the value return, we can take to our customers.</a:t>
            </a:r>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12</a:t>
            </a:fld>
            <a:endParaRPr lang="zh-CN" altLang="en-US"/>
          </a:p>
        </p:txBody>
      </p:sp>
    </p:spTree>
    <p:extLst>
      <p:ext uri="{BB962C8B-B14F-4D97-AF65-F5344CB8AC3E}">
        <p14:creationId xmlns:p14="http://schemas.microsoft.com/office/powerpoint/2010/main" val="1297888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large project, we utilize HD144N modules as an example, with the same rated power, 545w, although the price of Topcon module is 1.9 dollar cents more than </a:t>
            </a:r>
            <a:r>
              <a:rPr lang="en-US" altLang="zh-CN" dirty="0" err="1" smtClean="0"/>
              <a:t>perc</a:t>
            </a:r>
            <a:r>
              <a:rPr lang="en-US" altLang="zh-CN" dirty="0" smtClean="0"/>
              <a:t> module, at last, their LCOE is the same, because Topcon modules has higher effective power. So for the same power, Topcon module can give customers a value of 1.9 dollar cents. If the power difference up to 30W, the extra value is 3.5 USC/W.</a:t>
            </a:r>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13</a:t>
            </a:fld>
            <a:endParaRPr lang="zh-CN" altLang="en-US"/>
          </a:p>
        </p:txBody>
      </p:sp>
    </p:spTree>
    <p:extLst>
      <p:ext uri="{BB962C8B-B14F-4D97-AF65-F5344CB8AC3E}">
        <p14:creationId xmlns:p14="http://schemas.microsoft.com/office/powerpoint/2010/main" val="1969668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residential, HD120N, HD108N and HT108N is our main products. HD means double glass module, HT means single glass module. HD120N is based on M6 size wafer and 108 half-cell module is based on M10 wafer. The maximum power for 120 half cell module is 385W and for 108 cell module is 420W. For the full black modules with some type, the power may be 10W lower.</a:t>
            </a:r>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14</a:t>
            </a:fld>
            <a:endParaRPr lang="zh-CN" altLang="en-US"/>
          </a:p>
        </p:txBody>
      </p:sp>
    </p:spTree>
    <p:extLst>
      <p:ext uri="{BB962C8B-B14F-4D97-AF65-F5344CB8AC3E}">
        <p14:creationId xmlns:p14="http://schemas.microsoft.com/office/powerpoint/2010/main" val="14200497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residential, HD120N, HD108N and HT108N is our main products. HD means double glass module, HT means single glass module. HD120N is based on M6 size wafer and 108 half-cell module is based on M10 wafer. The maximum power for 120 half cell module is 385W and for 108 cell module is 420W. For the full black modules with some type, the power may be 10W lower.</a:t>
            </a:r>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15</a:t>
            </a:fld>
            <a:endParaRPr lang="zh-CN" altLang="en-US"/>
          </a:p>
        </p:txBody>
      </p:sp>
    </p:spTree>
    <p:extLst>
      <p:ext uri="{BB962C8B-B14F-4D97-AF65-F5344CB8AC3E}">
        <p14:creationId xmlns:p14="http://schemas.microsoft.com/office/powerpoint/2010/main" val="4033042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Commercial and utility-scale plant. We have three products. HD144N, which is based on M6 wafer, the maximum power is 465W,. HD156N and HD144N are based on M10 wafer, the maximum power is 615W and 570W respectively.</a:t>
            </a:r>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16</a:t>
            </a:fld>
            <a:endParaRPr lang="zh-CN" altLang="en-US"/>
          </a:p>
        </p:txBody>
      </p:sp>
    </p:spTree>
    <p:extLst>
      <p:ext uri="{BB962C8B-B14F-4D97-AF65-F5344CB8AC3E}">
        <p14:creationId xmlns:p14="http://schemas.microsoft.com/office/powerpoint/2010/main" val="149376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For Commercial and utility-scale plant. We have three products. HD144N, which is based on M6 wafer, the maximum power is 465W,. HD156N and HD144N are based on M10 wafer, the maximum power is 615W and 570W respectively.</a:t>
            </a:r>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17</a:t>
            </a:fld>
            <a:endParaRPr lang="zh-CN" altLang="en-US"/>
          </a:p>
        </p:txBody>
      </p:sp>
    </p:spTree>
    <p:extLst>
      <p:ext uri="{BB962C8B-B14F-4D97-AF65-F5344CB8AC3E}">
        <p14:creationId xmlns:p14="http://schemas.microsoft.com/office/powerpoint/2010/main" val="44121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OK, we come to the advantages, firstly, bifacial rate.</a:t>
            </a:r>
          </a:p>
          <a:p>
            <a:r>
              <a:rPr lang="en-US" altLang="zh-CN" dirty="0" smtClean="0"/>
              <a:t>The </a:t>
            </a:r>
            <a:r>
              <a:rPr lang="en-US" altLang="zh-CN" dirty="0" err="1" smtClean="0"/>
              <a:t>baficiality</a:t>
            </a:r>
            <a:r>
              <a:rPr lang="en-US" altLang="zh-CN" dirty="0" smtClean="0"/>
              <a:t> of Topcon is normally 80%, which is much higher than </a:t>
            </a:r>
            <a:r>
              <a:rPr lang="en-US" altLang="zh-CN" dirty="0" err="1" smtClean="0"/>
              <a:t>perc</a:t>
            </a:r>
            <a:r>
              <a:rPr lang="en-US" altLang="zh-CN" dirty="0" smtClean="0"/>
              <a:t>, only 70%. So, the generation power is improved. </a:t>
            </a:r>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3</a:t>
            </a:fld>
            <a:endParaRPr lang="zh-CN" altLang="en-US"/>
          </a:p>
        </p:txBody>
      </p:sp>
    </p:spTree>
    <p:extLst>
      <p:ext uri="{BB962C8B-B14F-4D97-AF65-F5344CB8AC3E}">
        <p14:creationId xmlns:p14="http://schemas.microsoft.com/office/powerpoint/2010/main" val="11596614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Why Topcon has higher </a:t>
            </a:r>
            <a:r>
              <a:rPr lang="en-US" altLang="zh-CN" dirty="0" err="1" smtClean="0"/>
              <a:t>baficiality</a:t>
            </a:r>
            <a:r>
              <a:rPr lang="en-US" altLang="zh-CN" dirty="0" smtClean="0"/>
              <a:t> </a:t>
            </a:r>
          </a:p>
          <a:p>
            <a:r>
              <a:rPr lang="en-US" altLang="zh-CN" dirty="0" smtClean="0"/>
              <a:t>1.</a:t>
            </a:r>
            <a:r>
              <a:rPr lang="en-US" altLang="zh-CN" baseline="0" dirty="0" smtClean="0"/>
              <a:t> </a:t>
            </a:r>
            <a:r>
              <a:rPr lang="en-US" altLang="zh-CN" dirty="0" smtClean="0"/>
              <a:t>Better Weak Illumination Response, when the light is weak, more electricity can be generated by N type cells. And for this matter, I will explain in the following slides.</a:t>
            </a:r>
          </a:p>
          <a:p>
            <a:r>
              <a:rPr lang="en-US" altLang="zh-CN" dirty="0" smtClean="0"/>
              <a:t>2.</a:t>
            </a:r>
            <a:r>
              <a:rPr lang="en-US" altLang="zh-CN" baseline="0" dirty="0" smtClean="0"/>
              <a:t> </a:t>
            </a:r>
            <a:r>
              <a:rPr lang="en-US" altLang="zh-CN" dirty="0" smtClean="0"/>
              <a:t>The structure. The backside of Topcon cell is silver(/ˈ</a:t>
            </a:r>
            <a:r>
              <a:rPr lang="en-US" altLang="zh-CN" dirty="0" err="1" smtClean="0"/>
              <a:t>sɪlvə</a:t>
            </a:r>
            <a:r>
              <a:rPr lang="en-US" altLang="zh-CN" dirty="0" smtClean="0"/>
              <a:t>(r)/), due to the electron is collected by the backside grid, so the conductor with better performance should be applied on the backside, that is why silver is necessary. However, for </a:t>
            </a:r>
            <a:r>
              <a:rPr lang="en-US" altLang="zh-CN" dirty="0" err="1" smtClean="0"/>
              <a:t>perc</a:t>
            </a:r>
            <a:r>
              <a:rPr lang="en-US" altLang="zh-CN" dirty="0" smtClean="0"/>
              <a:t> cell, the electrons are gathered in the front side, so the backside gird is aluminum, the conduct performance is less than silver. Additionally, as can be seen on the pictures, the backside grid of </a:t>
            </a:r>
            <a:r>
              <a:rPr lang="en-US" altLang="zh-CN" dirty="0" err="1" smtClean="0"/>
              <a:t>perc</a:t>
            </a:r>
            <a:r>
              <a:rPr lang="en-US" altLang="zh-CN" dirty="0" smtClean="0"/>
              <a:t> is large than the Topcon, because when the cross section is bigger, the conductive performance will be better. Therefore, more cell area of the backside is covered, thus leading to less light absorption. In brief, more light absorption and stronger conductivity enable the bifacial rate of Topcon modules better.</a:t>
            </a:r>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4</a:t>
            </a:fld>
            <a:endParaRPr lang="zh-CN" altLang="en-US"/>
          </a:p>
        </p:txBody>
      </p:sp>
    </p:spTree>
    <p:extLst>
      <p:ext uri="{BB962C8B-B14F-4D97-AF65-F5344CB8AC3E}">
        <p14:creationId xmlns:p14="http://schemas.microsoft.com/office/powerpoint/2010/main" val="2963084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Next, what benefits can high </a:t>
            </a:r>
            <a:r>
              <a:rPr lang="en-US" altLang="zh-CN" dirty="0" err="1" smtClean="0"/>
              <a:t>bifaciality</a:t>
            </a:r>
            <a:r>
              <a:rPr lang="en-US" altLang="zh-CN" dirty="0" smtClean="0"/>
              <a:t> of Topcon module bring us? From this grapy ,we can see as the albedo of the ground rising, the extra power from the back side will improve. For some extreme condition, such as white paint ground, the extra power from the backside can reach to 25%.</a:t>
            </a:r>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5</a:t>
            </a:fld>
            <a:endParaRPr lang="zh-CN" altLang="en-US"/>
          </a:p>
        </p:txBody>
      </p:sp>
    </p:spTree>
    <p:extLst>
      <p:ext uri="{BB962C8B-B14F-4D97-AF65-F5344CB8AC3E}">
        <p14:creationId xmlns:p14="http://schemas.microsoft.com/office/powerpoint/2010/main" val="326235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picture shows the power gain when compared with </a:t>
            </a:r>
            <a:r>
              <a:rPr lang="en-US" altLang="zh-CN" dirty="0" err="1" smtClean="0"/>
              <a:t>perc</a:t>
            </a:r>
            <a:r>
              <a:rPr lang="en-US" altLang="zh-CN" dirty="0" smtClean="0"/>
              <a:t> </a:t>
            </a:r>
            <a:r>
              <a:rPr lang="en-US" altLang="zh-CN" dirty="0" err="1" smtClean="0"/>
              <a:t>bifaciall</a:t>
            </a:r>
            <a:r>
              <a:rPr lang="en-US" altLang="zh-CN" dirty="0" smtClean="0"/>
              <a:t> modules, the Topcon can take for us. When albedo is 10%, such as water. 0.47% extra power is acquired. For PV plants in desert, the albedo of sand is about 35%, thus, the increase can be over 1%. Therefore, as the albedo arising, the performance of the backside will be better.</a:t>
            </a:r>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6</a:t>
            </a:fld>
            <a:endParaRPr lang="zh-CN" altLang="en-US"/>
          </a:p>
        </p:txBody>
      </p:sp>
    </p:spTree>
    <p:extLst>
      <p:ext uri="{BB962C8B-B14F-4D97-AF65-F5344CB8AC3E}">
        <p14:creationId xmlns:p14="http://schemas.microsoft.com/office/powerpoint/2010/main" val="997169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After the high bifacial rate advantage, lower temperature coefficient is also significant for solar modules.</a:t>
            </a:r>
          </a:p>
          <a:p>
            <a:r>
              <a:rPr lang="en-US" altLang="zh-CN" dirty="0" smtClean="0"/>
              <a:t>The </a:t>
            </a:r>
            <a:r>
              <a:rPr lang="en-US" altLang="zh-CN" dirty="0" err="1" smtClean="0"/>
              <a:t>the</a:t>
            </a:r>
            <a:r>
              <a:rPr lang="en-US" altLang="zh-CN" dirty="0" smtClean="0"/>
              <a:t> solar cells are made of crystalline silicon, duo to its material characteristic, if the temperature is higher, performance will be lower. The temperature coefficient is applied to calculate the loss of power when the cell temperature arising. </a:t>
            </a:r>
          </a:p>
          <a:p>
            <a:r>
              <a:rPr lang="en-US" altLang="zh-CN" dirty="0" smtClean="0"/>
              <a:t>The rated power of the modules was obtained under IEC standard test conditions: cell temperature ,25℃, and Irradiance 1000W/m2(square meter).  However, when the modules works outdoors, the cell temperature will be much higher than 25℃. Take nominal operating condition</a:t>
            </a:r>
            <a:r>
              <a:rPr lang="en-US" altLang="zh-CN" baseline="0" dirty="0" smtClean="0"/>
              <a:t> </a:t>
            </a:r>
            <a:r>
              <a:rPr lang="en-US" altLang="zh-CN" dirty="0" smtClean="0"/>
              <a:t>as an example, the actual cell temperature can be as high as 45℃.</a:t>
            </a:r>
          </a:p>
          <a:p>
            <a:r>
              <a:rPr lang="en-US" altLang="zh-CN" dirty="0" smtClean="0"/>
              <a:t>The value of Topcon and </a:t>
            </a:r>
            <a:r>
              <a:rPr lang="en-US" altLang="zh-CN" dirty="0" err="1" smtClean="0"/>
              <a:t>Perc</a:t>
            </a:r>
            <a:r>
              <a:rPr lang="en-US" altLang="zh-CN" dirty="0" smtClean="0"/>
              <a:t> is -0.31%/℃ and-0.35%/℃ respectively, which seems the difference is little, but the influence on the power is large. We can take a calculation:</a:t>
            </a:r>
          </a:p>
          <a:p>
            <a:r>
              <a:rPr lang="en-US" altLang="zh-CN" dirty="0" smtClean="0"/>
              <a:t>Take 560W module as an example, when the temperature is 45 degrees.</a:t>
            </a:r>
          </a:p>
          <a:p>
            <a:r>
              <a:rPr lang="en-US" altLang="zh-CN" dirty="0" smtClean="0"/>
              <a:t>The power of </a:t>
            </a:r>
            <a:r>
              <a:rPr lang="en-US" altLang="zh-CN" dirty="0" err="1" smtClean="0"/>
              <a:t>Perc</a:t>
            </a:r>
            <a:r>
              <a:rPr lang="en-US" altLang="zh-CN" dirty="0" smtClean="0"/>
              <a:t> cell module will reduce</a:t>
            </a:r>
            <a:r>
              <a:rPr lang="en-US" altLang="zh-CN" baseline="0" dirty="0" smtClean="0"/>
              <a:t> to</a:t>
            </a:r>
            <a:r>
              <a:rPr lang="en-US" altLang="zh-CN" dirty="0" smtClean="0"/>
              <a:t>~520W</a:t>
            </a:r>
          </a:p>
          <a:p>
            <a:r>
              <a:rPr lang="en-US" altLang="zh-CN" dirty="0" smtClean="0"/>
              <a:t>And the power of Topcon cell module will drop to ~526W. Compared with PERC module, 1.1% power gain will be got by Topcon module. </a:t>
            </a:r>
          </a:p>
          <a:p>
            <a:r>
              <a:rPr lang="en-US" altLang="zh-CN" dirty="0" smtClean="0"/>
              <a:t>In high temperature places, such as deserts in Middle East, the actual temp. of cells can be up to 85 degree, thus the benefits will expand to 3.8%.</a:t>
            </a:r>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7</a:t>
            </a:fld>
            <a:endParaRPr lang="zh-CN" altLang="en-US"/>
          </a:p>
        </p:txBody>
      </p:sp>
    </p:spTree>
    <p:extLst>
      <p:ext uri="{BB962C8B-B14F-4D97-AF65-F5344CB8AC3E}">
        <p14:creationId xmlns:p14="http://schemas.microsoft.com/office/powerpoint/2010/main" val="226038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And next advantage, low degradation.</a:t>
            </a:r>
          </a:p>
          <a:p>
            <a:r>
              <a:rPr lang="en-US" altLang="zh-CN" dirty="0" smtClean="0"/>
              <a:t>Compared with </a:t>
            </a:r>
            <a:r>
              <a:rPr lang="en-US" altLang="zh-CN" dirty="0" err="1" smtClean="0"/>
              <a:t>perc</a:t>
            </a:r>
            <a:r>
              <a:rPr lang="en-US" altLang="zh-CN" dirty="0" smtClean="0"/>
              <a:t> technology, the degradation of Topcon cell is less, first year, the degradation is 1%, annual degradation is 0.4%, while these date for </a:t>
            </a:r>
            <a:r>
              <a:rPr lang="en-US" altLang="zh-CN" dirty="0" err="1" smtClean="0"/>
              <a:t>perc</a:t>
            </a:r>
            <a:r>
              <a:rPr lang="en-US" altLang="zh-CN" dirty="0" smtClean="0"/>
              <a:t> is first year 2%, from 2nd year to 30th year is 0.45% per year.</a:t>
            </a:r>
          </a:p>
          <a:p>
            <a:r>
              <a:rPr lang="en-US" altLang="zh-CN" dirty="0" smtClean="0"/>
              <a:t>Over time, the difference varies from 1% in the first year to 2.45% in the 30th year, In brief, as we can see in the picture below, an extra 1.54% power generation will be obtained because of the degradation difference.</a:t>
            </a:r>
          </a:p>
          <a:p>
            <a:r>
              <a:rPr lang="en-US" altLang="zh-CN" dirty="0" smtClean="0"/>
              <a:t>Why the degradation is low for Topcon modules</a:t>
            </a:r>
          </a:p>
          <a:p>
            <a:r>
              <a:rPr lang="en-US" altLang="zh-CN" dirty="0" smtClean="0"/>
              <a:t>1.</a:t>
            </a:r>
            <a:r>
              <a:rPr lang="en-US" altLang="zh-CN" baseline="0" dirty="0" smtClean="0"/>
              <a:t> </a:t>
            </a:r>
            <a:r>
              <a:rPr lang="en-US" altLang="zh-CN" dirty="0" smtClean="0"/>
              <a:t>In the first year, LID is an important factor. Due to the P type wafer is doped with Boron, in the light, the Boron and oxygen will connect to form a recombination center, playing a role of trap for carriers, and then the minority carrier life will drop, which causes the decreasing of cell efficiency. There is few boron in N type wafer, due to it is doped with phosphorus (/ˈ</a:t>
            </a:r>
            <a:r>
              <a:rPr lang="en-US" altLang="zh-CN" dirty="0" err="1" smtClean="0"/>
              <a:t>fɒsfərəs</a:t>
            </a:r>
            <a:r>
              <a:rPr lang="en-US" altLang="zh-CN" dirty="0" smtClean="0"/>
              <a:t>/), thus the effect of boron-oxygen recombination is essentially eliminated, which means the LID effect for Topcon cell is nearly none.</a:t>
            </a:r>
          </a:p>
          <a:p>
            <a:r>
              <a:rPr lang="en-US" altLang="zh-CN" dirty="0" smtClean="0"/>
              <a:t>2.</a:t>
            </a:r>
            <a:r>
              <a:rPr lang="en-US" altLang="zh-CN" baseline="0" dirty="0" smtClean="0"/>
              <a:t> </a:t>
            </a:r>
            <a:r>
              <a:rPr lang="en-US" altLang="zh-CN" dirty="0" smtClean="0"/>
              <a:t>The cell aging degradation of Topcon is less than </a:t>
            </a:r>
            <a:r>
              <a:rPr lang="en-US" altLang="zh-CN" dirty="0" err="1" smtClean="0"/>
              <a:t>perc</a:t>
            </a:r>
            <a:r>
              <a:rPr lang="en-US" altLang="zh-CN" dirty="0" smtClean="0"/>
              <a:t>, due to its higher minority carrier life.</a:t>
            </a:r>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8</a:t>
            </a:fld>
            <a:endParaRPr lang="zh-CN" altLang="en-US"/>
          </a:p>
        </p:txBody>
      </p:sp>
    </p:spTree>
    <p:extLst>
      <p:ext uri="{BB962C8B-B14F-4D97-AF65-F5344CB8AC3E}">
        <p14:creationId xmlns:p14="http://schemas.microsoft.com/office/powerpoint/2010/main" val="955909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TOPCon</a:t>
            </a:r>
            <a:r>
              <a:rPr lang="en-US" altLang="zh-CN" dirty="0" smtClean="0"/>
              <a:t> module has a better performance than IEC standard, even under enhanced test sequence. The degradation for IEC criteria</a:t>
            </a:r>
            <a:r>
              <a:rPr lang="en-US" altLang="zh-CN" baseline="0" dirty="0" smtClean="0"/>
              <a:t> </a:t>
            </a:r>
            <a:r>
              <a:rPr lang="en-US" altLang="zh-CN" dirty="0" smtClean="0"/>
              <a:t>is 5%, but for Topcon modules, even in enhanced test condition, the degradation is less than 2%.</a:t>
            </a:r>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9</a:t>
            </a:fld>
            <a:endParaRPr lang="zh-CN" altLang="en-US"/>
          </a:p>
        </p:txBody>
      </p:sp>
    </p:spTree>
    <p:extLst>
      <p:ext uri="{BB962C8B-B14F-4D97-AF65-F5344CB8AC3E}">
        <p14:creationId xmlns:p14="http://schemas.microsoft.com/office/powerpoint/2010/main" val="287785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Our customers usually pay attention to </a:t>
            </a:r>
            <a:r>
              <a:rPr lang="en-US" altLang="zh-CN" dirty="0" err="1" smtClean="0"/>
              <a:t>letid</a:t>
            </a:r>
            <a:r>
              <a:rPr lang="en-US" altLang="zh-CN" dirty="0" smtClean="0"/>
              <a:t>, so I would try to explain it.</a:t>
            </a:r>
          </a:p>
          <a:p>
            <a:r>
              <a:rPr lang="en-US" altLang="zh-CN" dirty="0" err="1" smtClean="0"/>
              <a:t>LeTID</a:t>
            </a:r>
            <a:r>
              <a:rPr lang="en-US" altLang="zh-CN" dirty="0" smtClean="0"/>
              <a:t> stands for Light and Elevated Temperature Induced Degradation. Compared with LID, </a:t>
            </a:r>
            <a:r>
              <a:rPr lang="en-US" altLang="zh-CN" dirty="0" err="1" smtClean="0"/>
              <a:t>Letid</a:t>
            </a:r>
            <a:r>
              <a:rPr lang="en-US" altLang="zh-CN" dirty="0" smtClean="0"/>
              <a:t> has slower degradation rate, and often happen when the temperature is over 50℃.</a:t>
            </a:r>
          </a:p>
          <a:p>
            <a:r>
              <a:rPr lang="en-US" altLang="zh-CN" dirty="0" smtClean="0"/>
              <a:t>Hydrogen plays an important role in causing </a:t>
            </a:r>
            <a:r>
              <a:rPr lang="en-US" altLang="zh-CN" dirty="0" err="1" smtClean="0"/>
              <a:t>LeTID</a:t>
            </a:r>
            <a:r>
              <a:rPr lang="en-US" altLang="zh-CN" dirty="0" smtClean="0"/>
              <a:t>. Some hydrogen is filled in the silicon nitride, in the manufacture process of anneal, the hydrogen will be released into silicon to form recombination center with impurities, leading to the cell efficiency falling. </a:t>
            </a:r>
          </a:p>
          <a:p>
            <a:r>
              <a:rPr lang="en-US" altLang="zh-CN" dirty="0" smtClean="0"/>
              <a:t>However, due to the material characteristics, the solubility of hydrogen in n-type wafers to be significantly lower than in p-type, which means less hydrogen would </a:t>
            </a:r>
            <a:r>
              <a:rPr lang="en-US" altLang="zh-CN" dirty="0" err="1" smtClean="0"/>
              <a:t>indiffuse</a:t>
            </a:r>
            <a:r>
              <a:rPr lang="en-US" altLang="zh-CN" dirty="0" smtClean="0"/>
              <a:t> into the n-Si bulk than p-Si during firing process(/ˈ</a:t>
            </a:r>
            <a:r>
              <a:rPr lang="en-US" altLang="zh-CN" dirty="0" err="1" smtClean="0"/>
              <a:t>faɪərɪŋ</a:t>
            </a:r>
            <a:r>
              <a:rPr lang="en-US" altLang="zh-CN" dirty="0" smtClean="0"/>
              <a:t>/). In addition, the hydrogen is easy to release out the N type silicon. Therefore, the Topcon modules perform better in preventing </a:t>
            </a:r>
            <a:r>
              <a:rPr lang="en-US" altLang="zh-CN" dirty="0" err="1" smtClean="0"/>
              <a:t>letid</a:t>
            </a:r>
            <a:r>
              <a:rPr lang="en-US" altLang="zh-CN" dirty="0" smtClean="0"/>
              <a:t>. </a:t>
            </a:r>
          </a:p>
          <a:p>
            <a:r>
              <a:rPr lang="en-US" altLang="zh-CN" dirty="0" smtClean="0"/>
              <a:t>The </a:t>
            </a:r>
            <a:r>
              <a:rPr lang="en-US" altLang="zh-CN" dirty="0" err="1" smtClean="0"/>
              <a:t>Letid</a:t>
            </a:r>
            <a:r>
              <a:rPr lang="en-US" altLang="zh-CN" dirty="0" smtClean="0"/>
              <a:t> degradation in about 0.9% to 1.2% for PECR cells, but for Topcon cells, it is normally 0.4%. (162hours).</a:t>
            </a:r>
          </a:p>
          <a:p>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2D5384DB-0B6C-4CA4-8AC1-A1063380DD57}" type="slidenum">
              <a:rPr lang="zh-CN" altLang="en-US" smtClean="0"/>
              <a:t>10</a:t>
            </a:fld>
            <a:endParaRPr lang="zh-CN" altLang="en-US"/>
          </a:p>
        </p:txBody>
      </p:sp>
    </p:spTree>
    <p:extLst>
      <p:ext uri="{BB962C8B-B14F-4D97-AF65-F5344CB8AC3E}">
        <p14:creationId xmlns:p14="http://schemas.microsoft.com/office/powerpoint/2010/main" val="2109247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9636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3884472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3710338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2167525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1048132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994710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182254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40647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1980998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1839663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DC171B47-4AF3-43CE-B222-C94700A054A1}" type="datetimeFigureOut">
              <a:rPr lang="zh-CN" altLang="en-US" smtClean="0"/>
              <a:t>2023/9/20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770208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171B47-4AF3-43CE-B222-C94700A054A1}" type="datetimeFigureOut">
              <a:rPr lang="zh-CN" altLang="en-US" smtClean="0"/>
              <a:t>2023/9/20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BDA88B-A094-4BEF-AF67-F7A341F4E981}" type="slidenum">
              <a:rPr lang="zh-CN" altLang="en-US" smtClean="0"/>
              <a:t>‹#›</a:t>
            </a:fld>
            <a:endParaRPr lang="zh-CN" altLang="en-US"/>
          </a:p>
        </p:txBody>
      </p:sp>
    </p:spTree>
    <p:extLst>
      <p:ext uri="{BB962C8B-B14F-4D97-AF65-F5344CB8AC3E}">
        <p14:creationId xmlns:p14="http://schemas.microsoft.com/office/powerpoint/2010/main" val="403716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8" name="矩形 6">
            <a:extLst>
              <a:ext uri="{FF2B5EF4-FFF2-40B4-BE49-F238E27FC236}">
                <a16:creationId xmlns:a16="http://schemas.microsoft.com/office/drawing/2014/main" id="{F59D25AE-043E-4290-B5E2-4D2C7F6EB932}"/>
              </a:ext>
            </a:extLst>
          </p:cNvPr>
          <p:cNvSpPr/>
          <p:nvPr/>
        </p:nvSpPr>
        <p:spPr>
          <a:xfrm>
            <a:off x="1859277" y="81913"/>
            <a:ext cx="76204" cy="6667230"/>
          </a:xfrm>
          <a:prstGeom prst="rect">
            <a:avLst/>
          </a:prstGeom>
          <a:solidFill>
            <a:srgbClr val="C00000"/>
          </a:solidFill>
          <a:ln w="12700">
            <a:miter lim="400000"/>
          </a:ln>
        </p:spPr>
        <p:txBody>
          <a:bodyPr lIns="45718" tIns="45718" rIns="45718" bIns="45718" anchor="ctr"/>
          <a:lstStyle/>
          <a:p>
            <a:pPr algn="ctr">
              <a:defRPr>
                <a:solidFill>
                  <a:schemeClr val="accent1"/>
                </a:solidFill>
                <a:latin typeface="Calibri Light" panose="020F0302020204030204"/>
                <a:ea typeface="Calibri Light" panose="020F0302020204030204"/>
                <a:cs typeface="Calibri Light" panose="020F0302020204030204"/>
                <a:sym typeface="Calibri Light" panose="020F0302020204030204"/>
              </a:defRPr>
            </a:pPr>
            <a:endParaRPr/>
          </a:p>
        </p:txBody>
      </p:sp>
      <p:sp>
        <p:nvSpPr>
          <p:cNvPr id="9" name="矩形 14">
            <a:extLst>
              <a:ext uri="{FF2B5EF4-FFF2-40B4-BE49-F238E27FC236}">
                <a16:creationId xmlns:a16="http://schemas.microsoft.com/office/drawing/2014/main" id="{17A24B56-2F6A-4B06-8803-64A47EE91DE4}"/>
              </a:ext>
            </a:extLst>
          </p:cNvPr>
          <p:cNvSpPr/>
          <p:nvPr/>
        </p:nvSpPr>
        <p:spPr>
          <a:xfrm>
            <a:off x="5075840" y="1262965"/>
            <a:ext cx="728350" cy="779150"/>
          </a:xfrm>
          <a:prstGeom prst="rect">
            <a:avLst/>
          </a:prstGeom>
          <a:solidFill>
            <a:srgbClr val="C00000"/>
          </a:solidFill>
          <a:ln w="38100">
            <a:noFill/>
            <a:miter/>
          </a:ln>
        </p:spPr>
        <p:txBody>
          <a:bodyPr lIns="45718" tIns="45718" rIns="45718" bIns="45718" anchor="ctr"/>
          <a:lstStyle/>
          <a:p>
            <a:pPr algn="ctr">
              <a:defRPr>
                <a:solidFill>
                  <a:srgbClr val="FFFFFF"/>
                </a:solidFill>
                <a:latin typeface="Calibri Light" panose="020F0302020204030204"/>
                <a:ea typeface="Calibri Light" panose="020F0302020204030204"/>
                <a:cs typeface="Calibri Light" panose="020F0302020204030204"/>
                <a:sym typeface="Calibri Light" panose="020F0302020204030204"/>
              </a:defRPr>
            </a:pPr>
            <a:endParaRPr>
              <a:latin typeface="Arial" panose="020B0604020202020204" pitchFamily="34" charset="0"/>
              <a:cs typeface="Arial" panose="020B0604020202020204" pitchFamily="34" charset="0"/>
            </a:endParaRPr>
          </a:p>
        </p:txBody>
      </p:sp>
      <p:sp>
        <p:nvSpPr>
          <p:cNvPr id="10" name="文本框 9">
            <a:extLst>
              <a:ext uri="{FF2B5EF4-FFF2-40B4-BE49-F238E27FC236}">
                <a16:creationId xmlns:a16="http://schemas.microsoft.com/office/drawing/2014/main" id="{B3586CF9-76D9-4AD0-A6D1-2901E1541A0F}"/>
              </a:ext>
            </a:extLst>
          </p:cNvPr>
          <p:cNvSpPr txBox="1"/>
          <p:nvPr/>
        </p:nvSpPr>
        <p:spPr>
          <a:xfrm>
            <a:off x="5240971" y="1454421"/>
            <a:ext cx="811714" cy="396237"/>
          </a:xfrm>
          <a:prstGeom prst="rect">
            <a:avLst/>
          </a:prstGeom>
          <a:ln w="12700">
            <a:miter lim="400000"/>
          </a:ln>
        </p:spPr>
        <p:txBody>
          <a:bodyPr lIns="45718" tIns="45718" rIns="45718" bIns="45718">
            <a:spAutoFit/>
          </a:bodyPr>
          <a:lstStyle>
            <a:lvl1pPr>
              <a:defRPr sz="20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a:latin typeface="Arial" panose="020B0604020202020204" pitchFamily="34" charset="0"/>
                <a:cs typeface="Arial" panose="020B0604020202020204" pitchFamily="34" charset="0"/>
              </a:rPr>
              <a:t>01</a:t>
            </a:r>
          </a:p>
        </p:txBody>
      </p:sp>
      <p:sp>
        <p:nvSpPr>
          <p:cNvPr id="11" name="文本框 10">
            <a:extLst>
              <a:ext uri="{FF2B5EF4-FFF2-40B4-BE49-F238E27FC236}">
                <a16:creationId xmlns:a16="http://schemas.microsoft.com/office/drawing/2014/main" id="{A733A268-7858-4466-B7D7-8CF25204A107}"/>
              </a:ext>
            </a:extLst>
          </p:cNvPr>
          <p:cNvSpPr txBox="1"/>
          <p:nvPr/>
        </p:nvSpPr>
        <p:spPr>
          <a:xfrm>
            <a:off x="6180880" y="1454421"/>
            <a:ext cx="3535714" cy="726472"/>
          </a:xfrm>
          <a:prstGeom prst="rect">
            <a:avLst/>
          </a:prstGeom>
          <a:ln w="12700">
            <a:miter lim="400000"/>
          </a:ln>
        </p:spPr>
        <p:txBody>
          <a:bodyPr lIns="45718" tIns="45718" rIns="45718" bIns="45718">
            <a:no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defRPr b="1">
                <a:latin typeface="微软雅黑"/>
                <a:ea typeface="微软雅黑"/>
                <a:cs typeface="微软雅黑"/>
                <a:sym typeface="微软雅黑"/>
              </a:defRPr>
            </a:pPr>
            <a:endParaRPr lang="en-US" altLang="zh-CN" sz="2000" dirty="0">
              <a:latin typeface="Arial" panose="020B0604020202020204" pitchFamily="34" charset="0"/>
              <a:cs typeface="Arial" panose="020B0604020202020204" pitchFamily="34" charset="0"/>
            </a:endParaRPr>
          </a:p>
        </p:txBody>
      </p:sp>
      <p:sp>
        <p:nvSpPr>
          <p:cNvPr id="12" name="文本框 25">
            <a:extLst>
              <a:ext uri="{FF2B5EF4-FFF2-40B4-BE49-F238E27FC236}">
                <a16:creationId xmlns:a16="http://schemas.microsoft.com/office/drawing/2014/main" id="{ACE94EC8-B7FB-4E44-B7C4-464746AEE7C8}"/>
              </a:ext>
            </a:extLst>
          </p:cNvPr>
          <p:cNvSpPr txBox="1"/>
          <p:nvPr/>
        </p:nvSpPr>
        <p:spPr>
          <a:xfrm>
            <a:off x="6139317" y="2712125"/>
            <a:ext cx="4552653" cy="427742"/>
          </a:xfrm>
          <a:prstGeom prst="rect">
            <a:avLst/>
          </a:prstGeom>
          <a:ln w="12700">
            <a:miter lim="400000"/>
          </a:ln>
        </p:spPr>
        <p:txBody>
          <a:bodyPr wrap="square" lIns="45718" tIns="45718" rIns="45718" bIns="45718">
            <a:sp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a:lnSpc>
                <a:spcPct val="120000"/>
              </a:lnSpc>
              <a:defRPr b="1">
                <a:latin typeface="微软雅黑"/>
                <a:ea typeface="微软雅黑"/>
                <a:cs typeface="微软雅黑"/>
                <a:sym typeface="微软雅黑"/>
              </a:defRPr>
            </a:pPr>
            <a:r>
              <a:rPr lang="en-US" altLang="zh-CN" sz="2000" dirty="0" smtClean="0">
                <a:latin typeface="Arial" panose="020B0604020202020204" pitchFamily="34" charset="0"/>
                <a:cs typeface="Arial" panose="020B0604020202020204" pitchFamily="34" charset="0"/>
              </a:rPr>
              <a:t> N-TOPCon advantages</a:t>
            </a:r>
            <a:endParaRPr lang="en-US" altLang="zh-CN" sz="2000" dirty="0">
              <a:latin typeface="Arial" panose="020B0604020202020204" pitchFamily="34" charset="0"/>
              <a:cs typeface="Arial" panose="020B0604020202020204" pitchFamily="34" charset="0"/>
            </a:endParaRPr>
          </a:p>
        </p:txBody>
      </p:sp>
      <p:sp>
        <p:nvSpPr>
          <p:cNvPr id="13" name="文本框 11">
            <a:extLst>
              <a:ext uri="{FF2B5EF4-FFF2-40B4-BE49-F238E27FC236}">
                <a16:creationId xmlns:a16="http://schemas.microsoft.com/office/drawing/2014/main" id="{002BEA2F-0FED-4554-AE81-47CBB939FB6D}"/>
              </a:ext>
            </a:extLst>
          </p:cNvPr>
          <p:cNvSpPr txBox="1"/>
          <p:nvPr/>
        </p:nvSpPr>
        <p:spPr>
          <a:xfrm>
            <a:off x="6180880" y="3997376"/>
            <a:ext cx="5630990" cy="427742"/>
          </a:xfrm>
          <a:prstGeom prst="rect">
            <a:avLst/>
          </a:prstGeom>
          <a:ln w="12700">
            <a:miter lim="400000"/>
          </a:ln>
        </p:spPr>
        <p:txBody>
          <a:bodyPr wrap="square" lIns="45718" tIns="45718" rIns="45718" bIns="45718">
            <a:sp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2000" dirty="0" smtClean="0">
                <a:latin typeface="Arial" panose="020B0604020202020204" pitchFamily="34" charset="0"/>
                <a:cs typeface="Arial" panose="020B0604020202020204" pitchFamily="34" charset="0"/>
              </a:rPr>
              <a:t>High value return of TOPCon modules</a:t>
            </a:r>
            <a:endParaRPr lang="en-US" altLang="zh-CN" sz="2000" dirty="0">
              <a:latin typeface="Arial" panose="020B0604020202020204" pitchFamily="34" charset="0"/>
              <a:cs typeface="Arial" panose="020B0604020202020204" pitchFamily="34" charset="0"/>
            </a:endParaRPr>
          </a:p>
        </p:txBody>
      </p:sp>
      <p:sp>
        <p:nvSpPr>
          <p:cNvPr id="14" name="矩形 1">
            <a:extLst>
              <a:ext uri="{FF2B5EF4-FFF2-40B4-BE49-F238E27FC236}">
                <a16:creationId xmlns:a16="http://schemas.microsoft.com/office/drawing/2014/main" id="{9F84DB04-ECB3-4197-9A2F-E9E8A7110C2F}"/>
              </a:ext>
            </a:extLst>
          </p:cNvPr>
          <p:cNvSpPr/>
          <p:nvPr/>
        </p:nvSpPr>
        <p:spPr>
          <a:xfrm>
            <a:off x="81914" y="81913"/>
            <a:ext cx="1727201" cy="6667230"/>
          </a:xfrm>
          <a:prstGeom prst="rect">
            <a:avLst/>
          </a:prstGeom>
          <a:solidFill>
            <a:srgbClr val="C00000"/>
          </a:solidFill>
          <a:ln w="12700">
            <a:noFill/>
            <a:miter/>
          </a:ln>
        </p:spPr>
        <p:txBody>
          <a:bodyPr lIns="45718" tIns="45718" rIns="45718" bIns="45718" anchor="ctr"/>
          <a:lstStyle/>
          <a:p>
            <a:pPr algn="ctr">
              <a:defRPr>
                <a:solidFill>
                  <a:schemeClr val="accent1"/>
                </a:solidFill>
                <a:latin typeface="Calibri Light" panose="020F0302020204030204"/>
                <a:ea typeface="Calibri Light" panose="020F0302020204030204"/>
                <a:cs typeface="Calibri Light" panose="020F0302020204030204"/>
                <a:sym typeface="Calibri Light" panose="020F0302020204030204"/>
              </a:defRPr>
            </a:pPr>
            <a:endParaRPr/>
          </a:p>
        </p:txBody>
      </p:sp>
      <p:sp>
        <p:nvSpPr>
          <p:cNvPr id="15" name="矩形 2">
            <a:extLst>
              <a:ext uri="{FF2B5EF4-FFF2-40B4-BE49-F238E27FC236}">
                <a16:creationId xmlns:a16="http://schemas.microsoft.com/office/drawing/2014/main" id="{6794517D-CBE8-4E34-BB53-4017DBC08DBA}"/>
              </a:ext>
            </a:extLst>
          </p:cNvPr>
          <p:cNvSpPr/>
          <p:nvPr/>
        </p:nvSpPr>
        <p:spPr>
          <a:xfrm>
            <a:off x="927846" y="2771861"/>
            <a:ext cx="2864229" cy="1386410"/>
          </a:xfrm>
          <a:prstGeom prst="rect">
            <a:avLst/>
          </a:prstGeom>
          <a:solidFill>
            <a:srgbClr val="C00000"/>
          </a:solidFill>
          <a:ln w="38100">
            <a:solidFill>
              <a:srgbClr val="FFFFFF"/>
            </a:solidFill>
            <a:miter/>
          </a:ln>
        </p:spPr>
        <p:txBody>
          <a:bodyPr lIns="45718" tIns="45718" rIns="45718" bIns="45718" anchor="ctr"/>
          <a:lstStyle/>
          <a:p>
            <a:pPr algn="ctr">
              <a:defRPr>
                <a:solidFill>
                  <a:srgbClr val="B40000"/>
                </a:solidFill>
                <a:latin typeface="Calibri Light" panose="020F0302020204030204"/>
                <a:ea typeface="Calibri Light" panose="020F0302020204030204"/>
                <a:cs typeface="Calibri Light" panose="020F0302020204030204"/>
                <a:sym typeface="Calibri Light" panose="020F0302020204030204"/>
              </a:defRPr>
            </a:pPr>
            <a:endParaRPr/>
          </a:p>
        </p:txBody>
      </p:sp>
      <p:sp>
        <p:nvSpPr>
          <p:cNvPr id="16" name="文本框 12">
            <a:extLst>
              <a:ext uri="{FF2B5EF4-FFF2-40B4-BE49-F238E27FC236}">
                <a16:creationId xmlns:a16="http://schemas.microsoft.com/office/drawing/2014/main" id="{5EF778B9-9B1F-4506-9DD9-5F390088BFE7}"/>
              </a:ext>
            </a:extLst>
          </p:cNvPr>
          <p:cNvSpPr txBox="1"/>
          <p:nvPr/>
        </p:nvSpPr>
        <p:spPr>
          <a:xfrm>
            <a:off x="1379730" y="3167377"/>
            <a:ext cx="2944425" cy="561881"/>
          </a:xfrm>
          <a:prstGeom prst="rect">
            <a:avLst/>
          </a:prstGeom>
          <a:ln w="12700">
            <a:miter lim="400000"/>
          </a:ln>
        </p:spPr>
        <p:txBody>
          <a:bodyPr lIns="45718" tIns="45718" rIns="45718" bIns="45718">
            <a:spAutoFit/>
          </a:bodyPr>
          <a:lstStyle>
            <a:lvl1pPr>
              <a:lnSpc>
                <a:spcPct val="120000"/>
              </a:lnSpc>
              <a:defRPr sz="28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a:latin typeface="Arial" panose="020B0604020202020204" pitchFamily="34" charset="0"/>
                <a:cs typeface="Arial" panose="020B0604020202020204" pitchFamily="34" charset="0"/>
              </a:rPr>
              <a:t>CONTENTS</a:t>
            </a:r>
          </a:p>
        </p:txBody>
      </p:sp>
      <p:sp>
        <p:nvSpPr>
          <p:cNvPr id="17" name="矩形 8">
            <a:extLst>
              <a:ext uri="{FF2B5EF4-FFF2-40B4-BE49-F238E27FC236}">
                <a16:creationId xmlns:a16="http://schemas.microsoft.com/office/drawing/2014/main" id="{E037D192-BC3B-4FBC-942E-1DF343BB2348}"/>
              </a:ext>
            </a:extLst>
          </p:cNvPr>
          <p:cNvSpPr/>
          <p:nvPr/>
        </p:nvSpPr>
        <p:spPr>
          <a:xfrm>
            <a:off x="5067298" y="2565379"/>
            <a:ext cx="728350" cy="779149"/>
          </a:xfrm>
          <a:prstGeom prst="rect">
            <a:avLst/>
          </a:prstGeom>
          <a:solidFill>
            <a:srgbClr val="C00000"/>
          </a:solidFill>
          <a:ln w="38100">
            <a:noFill/>
            <a:miter/>
          </a:ln>
        </p:spPr>
        <p:txBody>
          <a:bodyPr lIns="45718" tIns="45718" rIns="45718" bIns="45718" anchor="ctr"/>
          <a:lstStyle/>
          <a:p>
            <a:pPr algn="ctr">
              <a:defRPr>
                <a:solidFill>
                  <a:srgbClr val="FFFFFF"/>
                </a:solidFill>
                <a:latin typeface="Calibri Light" panose="020F0302020204030204"/>
                <a:ea typeface="Calibri Light" panose="020F0302020204030204"/>
                <a:cs typeface="Calibri Light" panose="020F0302020204030204"/>
                <a:sym typeface="Calibri Light" panose="020F0302020204030204"/>
              </a:defRPr>
            </a:pPr>
            <a:endParaRPr>
              <a:latin typeface="Arial" panose="020B0604020202020204" pitchFamily="34" charset="0"/>
              <a:cs typeface="Arial" panose="020B0604020202020204" pitchFamily="34" charset="0"/>
            </a:endParaRPr>
          </a:p>
        </p:txBody>
      </p:sp>
      <p:sp>
        <p:nvSpPr>
          <p:cNvPr id="18" name="文本框 12">
            <a:extLst>
              <a:ext uri="{FF2B5EF4-FFF2-40B4-BE49-F238E27FC236}">
                <a16:creationId xmlns:a16="http://schemas.microsoft.com/office/drawing/2014/main" id="{B5F72D41-BBA1-4AB3-AD51-75D9F1E9BA06}"/>
              </a:ext>
            </a:extLst>
          </p:cNvPr>
          <p:cNvSpPr txBox="1"/>
          <p:nvPr/>
        </p:nvSpPr>
        <p:spPr>
          <a:xfrm>
            <a:off x="5217486" y="2756836"/>
            <a:ext cx="811714" cy="396237"/>
          </a:xfrm>
          <a:prstGeom prst="rect">
            <a:avLst/>
          </a:prstGeom>
          <a:ln w="12700">
            <a:miter lim="400000"/>
          </a:ln>
        </p:spPr>
        <p:txBody>
          <a:bodyPr lIns="45718" tIns="45718" rIns="45718" bIns="45718">
            <a:spAutoFit/>
          </a:bodyPr>
          <a:lstStyle>
            <a:lvl1pPr>
              <a:defRPr sz="20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a:latin typeface="Arial" panose="020B0604020202020204" pitchFamily="34" charset="0"/>
                <a:cs typeface="Arial" panose="020B0604020202020204" pitchFamily="34" charset="0"/>
              </a:rPr>
              <a:t>02</a:t>
            </a:r>
          </a:p>
        </p:txBody>
      </p:sp>
      <p:sp>
        <p:nvSpPr>
          <p:cNvPr id="19" name="矩形 15">
            <a:extLst>
              <a:ext uri="{FF2B5EF4-FFF2-40B4-BE49-F238E27FC236}">
                <a16:creationId xmlns:a16="http://schemas.microsoft.com/office/drawing/2014/main" id="{AB1C24E9-1AD6-430A-AA0E-AD7AF73DBC27}"/>
              </a:ext>
            </a:extLst>
          </p:cNvPr>
          <p:cNvSpPr/>
          <p:nvPr/>
        </p:nvSpPr>
        <p:spPr>
          <a:xfrm>
            <a:off x="5076287" y="3875760"/>
            <a:ext cx="728350" cy="779149"/>
          </a:xfrm>
          <a:prstGeom prst="rect">
            <a:avLst/>
          </a:prstGeom>
          <a:solidFill>
            <a:srgbClr val="C00000"/>
          </a:solidFill>
          <a:ln w="38100">
            <a:noFill/>
            <a:miter/>
          </a:ln>
        </p:spPr>
        <p:txBody>
          <a:bodyPr lIns="45718" tIns="45718" rIns="45718" bIns="45718" anchor="ctr"/>
          <a:lstStyle/>
          <a:p>
            <a:pPr algn="ctr">
              <a:defRPr>
                <a:solidFill>
                  <a:srgbClr val="FFFFFF"/>
                </a:solidFill>
                <a:latin typeface="Calibri Light" panose="020F0302020204030204"/>
                <a:ea typeface="Calibri Light" panose="020F0302020204030204"/>
                <a:cs typeface="Calibri Light" panose="020F0302020204030204"/>
                <a:sym typeface="Calibri Light" panose="020F0302020204030204"/>
              </a:defRPr>
            </a:pPr>
            <a:endParaRPr>
              <a:latin typeface="Arial" panose="020B0604020202020204" pitchFamily="34" charset="0"/>
              <a:cs typeface="Arial" panose="020B0604020202020204" pitchFamily="34" charset="0"/>
            </a:endParaRPr>
          </a:p>
        </p:txBody>
      </p:sp>
      <p:sp>
        <p:nvSpPr>
          <p:cNvPr id="20" name="文本框 21">
            <a:extLst>
              <a:ext uri="{FF2B5EF4-FFF2-40B4-BE49-F238E27FC236}">
                <a16:creationId xmlns:a16="http://schemas.microsoft.com/office/drawing/2014/main" id="{4360B42F-AEF3-4103-9989-D7BBDA95BB5B}"/>
              </a:ext>
            </a:extLst>
          </p:cNvPr>
          <p:cNvSpPr txBox="1"/>
          <p:nvPr/>
        </p:nvSpPr>
        <p:spPr>
          <a:xfrm>
            <a:off x="5217486" y="4067539"/>
            <a:ext cx="811714" cy="396237"/>
          </a:xfrm>
          <a:prstGeom prst="rect">
            <a:avLst/>
          </a:prstGeom>
          <a:ln w="12700">
            <a:miter lim="400000"/>
          </a:ln>
        </p:spPr>
        <p:txBody>
          <a:bodyPr lIns="45718" tIns="45718" rIns="45718" bIns="45718">
            <a:spAutoFit/>
          </a:bodyPr>
          <a:lstStyle>
            <a:lvl1pPr>
              <a:defRPr sz="20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a:latin typeface="Arial" panose="020B0604020202020204" pitchFamily="34" charset="0"/>
                <a:cs typeface="Arial" panose="020B0604020202020204" pitchFamily="34" charset="0"/>
              </a:rPr>
              <a:t>03</a:t>
            </a:r>
          </a:p>
        </p:txBody>
      </p:sp>
      <p:sp>
        <p:nvSpPr>
          <p:cNvPr id="21" name="文本框 11">
            <a:extLst>
              <a:ext uri="{FF2B5EF4-FFF2-40B4-BE49-F238E27FC236}">
                <a16:creationId xmlns:a16="http://schemas.microsoft.com/office/drawing/2014/main" id="{82AED912-08DF-4C00-A1DC-7D4D870B9056}"/>
              </a:ext>
            </a:extLst>
          </p:cNvPr>
          <p:cNvSpPr txBox="1"/>
          <p:nvPr/>
        </p:nvSpPr>
        <p:spPr>
          <a:xfrm>
            <a:off x="6180880" y="5299631"/>
            <a:ext cx="3656013" cy="461661"/>
          </a:xfrm>
          <a:prstGeom prst="rect">
            <a:avLst/>
          </a:prstGeom>
          <a:ln w="12700">
            <a:miter lim="400000"/>
          </a:ln>
        </p:spPr>
        <p:txBody>
          <a:bodyPr wrap="square" lIns="45718" tIns="45718" rIns="45718" bIns="45718">
            <a:sp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2000" dirty="0" err="1" smtClean="0">
                <a:latin typeface="Arial" panose="020B0604020202020204" pitchFamily="34" charset="0"/>
                <a:cs typeface="Arial" panose="020B0604020202020204" pitchFamily="34" charset="0"/>
              </a:rPr>
              <a:t>Jolywood</a:t>
            </a:r>
            <a:r>
              <a:rPr lang="en-US" altLang="zh-CN" sz="2000" dirty="0" smtClean="0">
                <a:latin typeface="Arial" panose="020B0604020202020204" pitchFamily="34" charset="0"/>
                <a:cs typeface="Arial" panose="020B0604020202020204" pitchFamily="34" charset="0"/>
              </a:rPr>
              <a:t> TOPCon products</a:t>
            </a:r>
            <a:endParaRPr lang="en-US" altLang="zh-CN" sz="2000" dirty="0">
              <a:latin typeface="Arial" panose="020B0604020202020204" pitchFamily="34" charset="0"/>
              <a:cs typeface="Arial" panose="020B0604020202020204" pitchFamily="34" charset="0"/>
            </a:endParaRPr>
          </a:p>
        </p:txBody>
      </p:sp>
      <p:sp>
        <p:nvSpPr>
          <p:cNvPr id="22" name="矩形 15">
            <a:extLst>
              <a:ext uri="{FF2B5EF4-FFF2-40B4-BE49-F238E27FC236}">
                <a16:creationId xmlns:a16="http://schemas.microsoft.com/office/drawing/2014/main" id="{A0BA65D7-1FAF-4F40-AB52-6C265F8AA0E0}"/>
              </a:ext>
            </a:extLst>
          </p:cNvPr>
          <p:cNvSpPr/>
          <p:nvPr/>
        </p:nvSpPr>
        <p:spPr>
          <a:xfrm>
            <a:off x="5076287" y="5139357"/>
            <a:ext cx="728350" cy="779149"/>
          </a:xfrm>
          <a:prstGeom prst="rect">
            <a:avLst/>
          </a:prstGeom>
          <a:solidFill>
            <a:srgbClr val="C00000"/>
          </a:solidFill>
          <a:ln w="38100">
            <a:noFill/>
            <a:miter/>
          </a:ln>
        </p:spPr>
        <p:txBody>
          <a:bodyPr lIns="45718" tIns="45718" rIns="45718" bIns="45718" anchor="ctr"/>
          <a:lstStyle/>
          <a:p>
            <a:pPr algn="ctr">
              <a:defRPr>
                <a:solidFill>
                  <a:srgbClr val="FFFFFF"/>
                </a:solidFill>
                <a:latin typeface="Calibri Light" panose="020F0302020204030204"/>
                <a:ea typeface="Calibri Light" panose="020F0302020204030204"/>
                <a:cs typeface="Calibri Light" panose="020F0302020204030204"/>
                <a:sym typeface="Calibri Light" panose="020F0302020204030204"/>
              </a:defRPr>
            </a:pPr>
            <a:endParaRPr>
              <a:latin typeface="Arial" panose="020B0604020202020204" pitchFamily="34" charset="0"/>
              <a:cs typeface="Arial" panose="020B0604020202020204" pitchFamily="34" charset="0"/>
            </a:endParaRPr>
          </a:p>
        </p:txBody>
      </p:sp>
      <p:sp>
        <p:nvSpPr>
          <p:cNvPr id="23" name="文本框 21">
            <a:extLst>
              <a:ext uri="{FF2B5EF4-FFF2-40B4-BE49-F238E27FC236}">
                <a16:creationId xmlns:a16="http://schemas.microsoft.com/office/drawing/2014/main" id="{72CBB46E-89CF-4964-B8FB-90EB8426F7CE}"/>
              </a:ext>
            </a:extLst>
          </p:cNvPr>
          <p:cNvSpPr txBox="1"/>
          <p:nvPr/>
        </p:nvSpPr>
        <p:spPr>
          <a:xfrm>
            <a:off x="5217486" y="5331136"/>
            <a:ext cx="811714" cy="396237"/>
          </a:xfrm>
          <a:prstGeom prst="rect">
            <a:avLst/>
          </a:prstGeom>
          <a:ln w="12700">
            <a:miter lim="400000"/>
          </a:ln>
        </p:spPr>
        <p:txBody>
          <a:bodyPr lIns="45718" tIns="45718" rIns="45718" bIns="45718">
            <a:spAutoFit/>
          </a:bodyPr>
          <a:lstStyle>
            <a:lvl1pPr>
              <a:defRPr sz="20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dirty="0">
                <a:latin typeface="Arial" panose="020B0604020202020204" pitchFamily="34" charset="0"/>
                <a:cs typeface="Arial" panose="020B0604020202020204" pitchFamily="34" charset="0"/>
              </a:rPr>
              <a:t>0</a:t>
            </a:r>
            <a:r>
              <a:rPr lang="en-US" dirty="0">
                <a:latin typeface="Arial" panose="020B0604020202020204" pitchFamily="34" charset="0"/>
                <a:cs typeface="Arial" panose="020B0604020202020204" pitchFamily="34" charset="0"/>
              </a:rPr>
              <a:t>4</a:t>
            </a:r>
            <a:endParaRPr dirty="0">
              <a:latin typeface="Arial" panose="020B0604020202020204" pitchFamily="34" charset="0"/>
              <a:cs typeface="Arial" panose="020B0604020202020204" pitchFamily="34" charset="0"/>
            </a:endParaRPr>
          </a:p>
        </p:txBody>
      </p:sp>
      <p:sp>
        <p:nvSpPr>
          <p:cNvPr id="2" name="矩形 1"/>
          <p:cNvSpPr/>
          <p:nvPr/>
        </p:nvSpPr>
        <p:spPr>
          <a:xfrm>
            <a:off x="6180880" y="1448325"/>
            <a:ext cx="4213205" cy="461661"/>
          </a:xfrm>
          <a:prstGeom prst="rect">
            <a:avLst/>
          </a:prstGeom>
          <a:ln w="12700">
            <a:miter lim="400000"/>
          </a:ln>
        </p:spPr>
        <p:txBody>
          <a:bodyPr wrap="square" lIns="45718" tIns="45718" rIns="45718" bIns="45718">
            <a:spAutoFit/>
          </a:bodyPr>
          <a:lstStyle/>
          <a:p>
            <a:pPr>
              <a:lnSpc>
                <a:spcPct val="120000"/>
              </a:lnSpc>
            </a:pPr>
            <a:r>
              <a:rPr lang="en-US" altLang="zh-CN" sz="2000" b="1" dirty="0">
                <a:latin typeface="Arial" panose="020B0604020202020204" pitchFamily="34" charset="0"/>
                <a:ea typeface="微软雅黑"/>
                <a:cs typeface="Arial" panose="020B0604020202020204" pitchFamily="34" charset="0"/>
              </a:rPr>
              <a:t>TOPCon technology introduction</a:t>
            </a:r>
          </a:p>
        </p:txBody>
      </p:sp>
    </p:spTree>
    <p:extLst>
      <p:ext uri="{BB962C8B-B14F-4D97-AF65-F5344CB8AC3E}">
        <p14:creationId xmlns:p14="http://schemas.microsoft.com/office/powerpoint/2010/main" val="377252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10</a:t>
            </a:fld>
            <a:endParaRPr lang="en-US" altLang="zh-CN"/>
          </a:p>
        </p:txBody>
      </p:sp>
      <p:sp>
        <p:nvSpPr>
          <p:cNvPr id="13" name="文本框 12"/>
          <p:cNvSpPr txBox="1"/>
          <p:nvPr/>
        </p:nvSpPr>
        <p:spPr>
          <a:xfrm>
            <a:off x="1060910" y="242562"/>
            <a:ext cx="57751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Reliability</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pic>
        <p:nvPicPr>
          <p:cNvPr id="3" name="图片 2"/>
          <p:cNvPicPr>
            <a:picLocks noChangeAspect="1"/>
          </p:cNvPicPr>
          <p:nvPr/>
        </p:nvPicPr>
        <p:blipFill>
          <a:blip r:embed="rId4"/>
          <a:stretch>
            <a:fillRect/>
          </a:stretch>
        </p:blipFill>
        <p:spPr>
          <a:xfrm>
            <a:off x="640856" y="1257805"/>
            <a:ext cx="4831596" cy="4019477"/>
          </a:xfrm>
          <a:prstGeom prst="rect">
            <a:avLst/>
          </a:prstGeom>
        </p:spPr>
      </p:pic>
      <p:sp>
        <p:nvSpPr>
          <p:cNvPr id="5" name="矩形 4"/>
          <p:cNvSpPr/>
          <p:nvPr/>
        </p:nvSpPr>
        <p:spPr>
          <a:xfrm>
            <a:off x="5860473" y="2136235"/>
            <a:ext cx="6096000" cy="2585323"/>
          </a:xfrm>
          <a:prstGeom prst="rect">
            <a:avLst/>
          </a:prstGeom>
        </p:spPr>
        <p:txBody>
          <a:bodyPr>
            <a:spAutoFit/>
          </a:bodyPr>
          <a:lstStyle/>
          <a:p>
            <a:pPr marL="342900" indent="-342900">
              <a:buClr>
                <a:srgbClr val="C00000"/>
              </a:buClr>
              <a:buFont typeface="Wingdings" panose="05000000000000000000" pitchFamily="2" charset="2"/>
              <a:buChar char="Ø"/>
            </a:pPr>
            <a:r>
              <a:rPr lang="en-US" altLang="zh-CN" dirty="0" smtClean="0">
                <a:latin typeface="Cambria" panose="02040503050406030204" pitchFamily="18" charset="0"/>
                <a:ea typeface="Cambria" panose="02040503050406030204" pitchFamily="18" charset="0"/>
              </a:rPr>
              <a:t>The </a:t>
            </a:r>
            <a:r>
              <a:rPr lang="en-US" altLang="zh-CN" dirty="0">
                <a:latin typeface="Cambria" panose="02040503050406030204" pitchFamily="18" charset="0"/>
                <a:ea typeface="Cambria" panose="02040503050406030204" pitchFamily="18" charset="0"/>
              </a:rPr>
              <a:t>solubility of hydrogen in n-type wafers to be significantly lower than in </a:t>
            </a:r>
            <a:r>
              <a:rPr lang="en-US" altLang="zh-CN" dirty="0" smtClean="0">
                <a:latin typeface="Cambria" panose="02040503050406030204" pitchFamily="18" charset="0"/>
                <a:ea typeface="Cambria" panose="02040503050406030204" pitchFamily="18" charset="0"/>
              </a:rPr>
              <a:t>p-type</a:t>
            </a:r>
          </a:p>
          <a:p>
            <a:pPr marL="342900" indent="-342900">
              <a:buClr>
                <a:srgbClr val="C00000"/>
              </a:buClr>
              <a:buFont typeface="Wingdings" panose="05000000000000000000" pitchFamily="2" charset="2"/>
              <a:buChar char="Ø"/>
            </a:pPr>
            <a:endParaRPr lang="en-US" altLang="zh-CN" dirty="0" smtClean="0">
              <a:latin typeface="Cambria" panose="02040503050406030204" pitchFamily="18" charset="0"/>
              <a:ea typeface="Cambria" panose="02040503050406030204" pitchFamily="18" charset="0"/>
            </a:endParaRPr>
          </a:p>
          <a:p>
            <a:pPr marL="342900" indent="-342900">
              <a:buClr>
                <a:srgbClr val="C00000"/>
              </a:buClr>
              <a:buFont typeface="Wingdings" panose="05000000000000000000" pitchFamily="2" charset="2"/>
              <a:buChar char="Ø"/>
            </a:pPr>
            <a:r>
              <a:rPr lang="en-US" altLang="zh-CN" dirty="0">
                <a:latin typeface="Cambria" panose="02040503050406030204" pitchFamily="18" charset="0"/>
                <a:ea typeface="Cambria" panose="02040503050406030204" pitchFamily="18" charset="0"/>
              </a:rPr>
              <a:t>H</a:t>
            </a:r>
            <a:r>
              <a:rPr lang="en-US" altLang="zh-CN" dirty="0" smtClean="0">
                <a:latin typeface="Cambria" panose="02040503050406030204" pitchFamily="18" charset="0"/>
                <a:ea typeface="Cambria" panose="02040503050406030204" pitchFamily="18" charset="0"/>
              </a:rPr>
              <a:t>ydrogen </a:t>
            </a:r>
            <a:r>
              <a:rPr lang="en-US" altLang="zh-CN" dirty="0">
                <a:latin typeface="Cambria" panose="02040503050406030204" pitchFamily="18" charset="0"/>
                <a:ea typeface="Cambria" panose="02040503050406030204" pitchFamily="18" charset="0"/>
              </a:rPr>
              <a:t>in p type cell will form B-H pairs and in n type cell will form P-H pair. Under </a:t>
            </a:r>
            <a:r>
              <a:rPr lang="en-US" altLang="zh-CN" dirty="0" smtClean="0">
                <a:latin typeface="Cambria" panose="02040503050406030204" pitchFamily="18" charset="0"/>
                <a:ea typeface="Cambria" panose="02040503050406030204" pitchFamily="18" charset="0"/>
              </a:rPr>
              <a:t>illumination</a:t>
            </a:r>
            <a:r>
              <a:rPr lang="en-US" altLang="zh-CN" dirty="0">
                <a:latin typeface="Cambria" panose="02040503050406030204" pitchFamily="18" charset="0"/>
                <a:ea typeface="Cambria" panose="02040503050406030204" pitchFamily="18" charset="0"/>
              </a:rPr>
              <a:t>, P-H pair is easier to break and release the </a:t>
            </a:r>
            <a:r>
              <a:rPr lang="en-US" altLang="zh-CN" dirty="0" smtClean="0">
                <a:latin typeface="Cambria" panose="02040503050406030204" pitchFamily="18" charset="0"/>
                <a:ea typeface="Cambria" panose="02040503050406030204" pitchFamily="18" charset="0"/>
              </a:rPr>
              <a:t>hydrogen</a:t>
            </a:r>
          </a:p>
          <a:p>
            <a:pPr marL="342900" indent="-342900">
              <a:buClr>
                <a:srgbClr val="C00000"/>
              </a:buClr>
              <a:buFont typeface="Wingdings" panose="05000000000000000000" pitchFamily="2" charset="2"/>
              <a:buChar char="Ø"/>
            </a:pPr>
            <a:endParaRPr lang="en-US" altLang="zh-CN" dirty="0" smtClean="0">
              <a:latin typeface="Cambria" panose="02040503050406030204" pitchFamily="18" charset="0"/>
              <a:ea typeface="Cambria" panose="02040503050406030204" pitchFamily="18" charset="0"/>
            </a:endParaRPr>
          </a:p>
          <a:p>
            <a:pPr marL="342900" indent="-342900">
              <a:buClr>
                <a:srgbClr val="C00000"/>
              </a:buClr>
              <a:buFont typeface="Wingdings" panose="05000000000000000000" pitchFamily="2" charset="2"/>
              <a:buChar char="Ø"/>
            </a:pPr>
            <a:r>
              <a:rPr lang="en-US" altLang="zh-CN" dirty="0" smtClean="0">
                <a:latin typeface="Cambria" panose="02040503050406030204" pitchFamily="18" charset="0"/>
                <a:ea typeface="Cambria" panose="02040503050406030204" pitchFamily="18" charset="0"/>
              </a:rPr>
              <a:t>The </a:t>
            </a:r>
            <a:r>
              <a:rPr lang="en-US" altLang="zh-CN" dirty="0">
                <a:latin typeface="Cambria" panose="02040503050406030204" pitchFamily="18" charset="0"/>
                <a:ea typeface="Cambria" panose="02040503050406030204" pitchFamily="18" charset="0"/>
              </a:rPr>
              <a:t>release hydrogen is easier to diffuse out of silicon wafer for N type cell</a:t>
            </a:r>
            <a:endParaRPr lang="zh-CN" altLang="en-US" dirty="0">
              <a:latin typeface="Cambria" panose="02040503050406030204" pitchFamily="18" charset="0"/>
            </a:endParaRPr>
          </a:p>
        </p:txBody>
      </p:sp>
    </p:spTree>
    <p:extLst>
      <p:ext uri="{BB962C8B-B14F-4D97-AF65-F5344CB8AC3E}">
        <p14:creationId xmlns:p14="http://schemas.microsoft.com/office/powerpoint/2010/main" val="1728962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11</a:t>
            </a:fld>
            <a:endParaRPr lang="en-US" altLang="zh-CN" dirty="0"/>
          </a:p>
        </p:txBody>
      </p:sp>
      <p:sp>
        <p:nvSpPr>
          <p:cNvPr id="13" name="文本框 12"/>
          <p:cNvSpPr txBox="1"/>
          <p:nvPr/>
        </p:nvSpPr>
        <p:spPr>
          <a:xfrm>
            <a:off x="1060909" y="242562"/>
            <a:ext cx="88302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Better weak illumination response </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pic>
        <p:nvPicPr>
          <p:cNvPr id="2" name="图片 1"/>
          <p:cNvPicPr>
            <a:picLocks noChangeAspect="1"/>
          </p:cNvPicPr>
          <p:nvPr/>
        </p:nvPicPr>
        <p:blipFill>
          <a:blip r:embed="rId4"/>
          <a:stretch>
            <a:fillRect/>
          </a:stretch>
        </p:blipFill>
        <p:spPr>
          <a:xfrm>
            <a:off x="7379784" y="2330468"/>
            <a:ext cx="4349125" cy="3506064"/>
          </a:xfrm>
          <a:prstGeom prst="rect">
            <a:avLst/>
          </a:prstGeom>
        </p:spPr>
      </p:pic>
      <p:sp>
        <p:nvSpPr>
          <p:cNvPr id="4" name="文本框 3"/>
          <p:cNvSpPr txBox="1"/>
          <p:nvPr/>
        </p:nvSpPr>
        <p:spPr>
          <a:xfrm>
            <a:off x="769442" y="1130139"/>
            <a:ext cx="6377857" cy="1200329"/>
          </a:xfrm>
          <a:prstGeom prst="rect">
            <a:avLst/>
          </a:prstGeom>
          <a:noFill/>
        </p:spPr>
        <p:txBody>
          <a:bodyPr wrap="square" rtlCol="0">
            <a:spAutoFit/>
          </a:bodyPr>
          <a:lstStyle/>
          <a:p>
            <a:pPr marL="457200" indent="-457200">
              <a:buClr>
                <a:srgbClr val="C00000"/>
              </a:buClr>
              <a:buFont typeface="Wingdings" panose="05000000000000000000" pitchFamily="2" charset="2"/>
              <a:buChar char="Ø"/>
            </a:pPr>
            <a:r>
              <a:rPr lang="en-US" altLang="zh-CN" sz="2400" b="1" i="1" dirty="0" smtClean="0">
                <a:latin typeface="Cambria" panose="02040503050406030204" pitchFamily="18" charset="0"/>
                <a:ea typeface="Cambria" panose="02040503050406030204" pitchFamily="18" charset="0"/>
              </a:rPr>
              <a:t>Longer lifetime of minority carriers</a:t>
            </a:r>
          </a:p>
          <a:p>
            <a:pPr marL="457200" indent="-457200">
              <a:buClr>
                <a:srgbClr val="C00000"/>
              </a:buClr>
              <a:buFont typeface="Wingdings" panose="05000000000000000000" pitchFamily="2" charset="2"/>
              <a:buChar char="Ø"/>
            </a:pPr>
            <a:endParaRPr lang="en-US" altLang="zh-CN" sz="2400" b="1" i="1" dirty="0">
              <a:latin typeface="Cambria" panose="02040503050406030204" pitchFamily="18" charset="0"/>
              <a:ea typeface="Cambria" panose="02040503050406030204" pitchFamily="18" charset="0"/>
            </a:endParaRPr>
          </a:p>
          <a:p>
            <a:pPr marL="457200" indent="-457200">
              <a:buClr>
                <a:srgbClr val="C00000"/>
              </a:buClr>
              <a:buFont typeface="Wingdings" panose="05000000000000000000" pitchFamily="2" charset="2"/>
              <a:buChar char="Ø"/>
            </a:pPr>
            <a:r>
              <a:rPr lang="en-US" altLang="zh-CN" sz="2400" b="1" i="1" dirty="0" smtClean="0">
                <a:latin typeface="Cambria" panose="02040503050406030204" pitchFamily="18" charset="0"/>
                <a:ea typeface="Cambria" panose="02040503050406030204" pitchFamily="18" charset="0"/>
              </a:rPr>
              <a:t>Higher shunt resistance </a:t>
            </a:r>
            <a:endParaRPr lang="zh-CN" altLang="en-US" sz="2400" b="1" i="1" dirty="0">
              <a:latin typeface="Cambria" panose="02040503050406030204" pitchFamily="18" charset="0"/>
            </a:endParaRP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9442" y="2660522"/>
            <a:ext cx="6757940" cy="3350791"/>
          </a:xfrm>
          <a:prstGeom prst="rect">
            <a:avLst/>
          </a:prstGeom>
        </p:spPr>
      </p:pic>
      <p:sp>
        <p:nvSpPr>
          <p:cNvPr id="8" name="文本框 7"/>
          <p:cNvSpPr txBox="1"/>
          <p:nvPr/>
        </p:nvSpPr>
        <p:spPr>
          <a:xfrm>
            <a:off x="4025506" y="2878544"/>
            <a:ext cx="1828800" cy="338554"/>
          </a:xfrm>
          <a:prstGeom prst="rect">
            <a:avLst/>
          </a:prstGeom>
          <a:noFill/>
        </p:spPr>
        <p:txBody>
          <a:bodyPr wrap="square" rtlCol="0">
            <a:spAutoFit/>
          </a:bodyPr>
          <a:lstStyle/>
          <a:p>
            <a:r>
              <a:rPr lang="en-US" altLang="zh-CN" sz="1600" b="1" dirty="0" smtClean="0">
                <a:latin typeface="Arial" panose="020B0604020202020204" pitchFamily="34" charset="0"/>
                <a:cs typeface="Arial" panose="020B0604020202020204" pitchFamily="34" charset="0"/>
              </a:rPr>
              <a:t>N type product</a:t>
            </a:r>
            <a:endParaRPr lang="zh-CN" altLang="en-US" sz="1600" b="1" dirty="0">
              <a:latin typeface="Arial" panose="020B0604020202020204" pitchFamily="34" charset="0"/>
              <a:cs typeface="Arial" panose="020B0604020202020204" pitchFamily="34" charset="0"/>
            </a:endParaRPr>
          </a:p>
        </p:txBody>
      </p:sp>
      <p:sp>
        <p:nvSpPr>
          <p:cNvPr id="16" name="文本框 15"/>
          <p:cNvSpPr txBox="1"/>
          <p:nvPr/>
        </p:nvSpPr>
        <p:spPr>
          <a:xfrm>
            <a:off x="2798174" y="3607231"/>
            <a:ext cx="1828800" cy="338554"/>
          </a:xfrm>
          <a:prstGeom prst="rect">
            <a:avLst/>
          </a:prstGeom>
          <a:noFill/>
        </p:spPr>
        <p:txBody>
          <a:bodyPr wrap="square" rtlCol="0">
            <a:spAutoFit/>
          </a:bodyPr>
          <a:lstStyle/>
          <a:p>
            <a:r>
              <a:rPr lang="en-US" altLang="zh-CN" sz="1600" b="1" dirty="0">
                <a:latin typeface="Arial" panose="020B0604020202020204" pitchFamily="34" charset="0"/>
                <a:cs typeface="Arial" panose="020B0604020202020204" pitchFamily="34" charset="0"/>
              </a:rPr>
              <a:t>P</a:t>
            </a:r>
            <a:r>
              <a:rPr lang="en-US" altLang="zh-CN" sz="1600" b="1" dirty="0" smtClean="0">
                <a:latin typeface="Arial" panose="020B0604020202020204" pitchFamily="34" charset="0"/>
                <a:cs typeface="Arial" panose="020B0604020202020204" pitchFamily="34" charset="0"/>
              </a:rPr>
              <a:t> type product</a:t>
            </a:r>
            <a:endParaRPr lang="zh-CN" alt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4734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12</a:t>
            </a:fld>
            <a:endParaRPr lang="en-US" altLang="zh-CN" dirty="0"/>
          </a:p>
        </p:txBody>
      </p:sp>
      <p:sp>
        <p:nvSpPr>
          <p:cNvPr id="13" name="文本框 12"/>
          <p:cNvSpPr txBox="1"/>
          <p:nvPr/>
        </p:nvSpPr>
        <p:spPr>
          <a:xfrm>
            <a:off x="1060909" y="242562"/>
            <a:ext cx="88302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atin typeface="微软雅黑" panose="020B0503020204020204" charset="-122"/>
                <a:ea typeface="微软雅黑" panose="020B0503020204020204" charset="-122"/>
              </a:rPr>
              <a:t>TOPCon module- High value return </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3135324095"/>
              </p:ext>
            </p:extLst>
          </p:nvPr>
        </p:nvGraphicFramePr>
        <p:xfrm>
          <a:off x="640856" y="949691"/>
          <a:ext cx="11024870" cy="4212545"/>
        </p:xfrm>
        <a:graphic>
          <a:graphicData uri="http://schemas.openxmlformats.org/drawingml/2006/table">
            <a:tbl>
              <a:tblPr firstRow="1" bandRow="1">
                <a:tableStyleId>{5C22544A-7EE6-4342-B048-85BDC9FD1C3A}</a:tableStyleId>
              </a:tblPr>
              <a:tblGrid>
                <a:gridCol w="4123983">
                  <a:extLst>
                    <a:ext uri="{9D8B030D-6E8A-4147-A177-3AD203B41FA5}">
                      <a16:colId xmlns:a16="http://schemas.microsoft.com/office/drawing/2014/main" val="2475015669"/>
                    </a:ext>
                  </a:extLst>
                </a:gridCol>
                <a:gridCol w="1191491">
                  <a:extLst>
                    <a:ext uri="{9D8B030D-6E8A-4147-A177-3AD203B41FA5}">
                      <a16:colId xmlns:a16="http://schemas.microsoft.com/office/drawing/2014/main" val="808760206"/>
                    </a:ext>
                  </a:extLst>
                </a:gridCol>
                <a:gridCol w="1842656">
                  <a:extLst>
                    <a:ext uri="{9D8B030D-6E8A-4147-A177-3AD203B41FA5}">
                      <a16:colId xmlns:a16="http://schemas.microsoft.com/office/drawing/2014/main" val="474143766"/>
                    </a:ext>
                  </a:extLst>
                </a:gridCol>
                <a:gridCol w="1995054">
                  <a:extLst>
                    <a:ext uri="{9D8B030D-6E8A-4147-A177-3AD203B41FA5}">
                      <a16:colId xmlns:a16="http://schemas.microsoft.com/office/drawing/2014/main" val="1828733297"/>
                    </a:ext>
                  </a:extLst>
                </a:gridCol>
                <a:gridCol w="1871686">
                  <a:extLst>
                    <a:ext uri="{9D8B030D-6E8A-4147-A177-3AD203B41FA5}">
                      <a16:colId xmlns:a16="http://schemas.microsoft.com/office/drawing/2014/main" val="3813360500"/>
                    </a:ext>
                  </a:extLst>
                </a:gridCol>
              </a:tblGrid>
              <a:tr h="532742">
                <a:tc>
                  <a:txBody>
                    <a:bodyPr/>
                    <a:lstStyle/>
                    <a:p>
                      <a:pPr algn="ctr"/>
                      <a:r>
                        <a:rPr lang="en-US" altLang="zh-CN" dirty="0" smtClean="0">
                          <a:latin typeface="Cambria" panose="02040503050406030204" pitchFamily="18" charset="0"/>
                          <a:ea typeface="Cambria" panose="02040503050406030204" pitchFamily="18" charset="0"/>
                        </a:rPr>
                        <a:t>Item</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altLang="zh-CN" dirty="0" smtClean="0">
                          <a:latin typeface="Cambria" panose="02040503050406030204" pitchFamily="18" charset="0"/>
                          <a:ea typeface="Cambria" panose="02040503050406030204" pitchFamily="18" charset="0"/>
                        </a:rPr>
                        <a:t>Unit</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altLang="zh-CN" dirty="0" smtClean="0">
                          <a:latin typeface="Cambria" panose="02040503050406030204" pitchFamily="18" charset="0"/>
                          <a:ea typeface="Cambria" panose="02040503050406030204" pitchFamily="18" charset="0"/>
                        </a:rPr>
                        <a:t>PERC</a:t>
                      </a:r>
                      <a:r>
                        <a:rPr lang="en-US" altLang="zh-CN" baseline="0" dirty="0" smtClean="0">
                          <a:latin typeface="Cambria" panose="02040503050406030204" pitchFamily="18" charset="0"/>
                          <a:ea typeface="Cambria" panose="02040503050406030204" pitchFamily="18" charset="0"/>
                        </a:rPr>
                        <a:t> bifacial</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algn="ctr"/>
                      <a:r>
                        <a:rPr lang="en-US" altLang="zh-CN" dirty="0" smtClean="0">
                          <a:latin typeface="Cambria" panose="02040503050406030204" pitchFamily="18" charset="0"/>
                          <a:ea typeface="Cambria" panose="02040503050406030204" pitchFamily="18" charset="0"/>
                        </a:rPr>
                        <a:t>TOPCon</a:t>
                      </a:r>
                      <a:r>
                        <a:rPr lang="en-US" altLang="zh-CN" baseline="0" dirty="0" smtClean="0">
                          <a:latin typeface="Cambria" panose="02040503050406030204" pitchFamily="18" charset="0"/>
                          <a:ea typeface="Cambria" panose="02040503050406030204" pitchFamily="18" charset="0"/>
                        </a:rPr>
                        <a:t> bifacial</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968307078"/>
                  </a:ext>
                </a:extLst>
              </a:tr>
              <a:tr h="458769">
                <a:tc>
                  <a:txBody>
                    <a:bodyPr/>
                    <a:lstStyle/>
                    <a:p>
                      <a:pPr algn="ctr"/>
                      <a:r>
                        <a:rPr lang="en-US" altLang="zh-CN" dirty="0" smtClean="0">
                          <a:latin typeface="Cambria" panose="02040503050406030204" pitchFamily="18" charset="0"/>
                          <a:ea typeface="Cambria" panose="02040503050406030204" pitchFamily="18" charset="0"/>
                        </a:rPr>
                        <a:t>Annual effective irradiation hours</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h/year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1200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1200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1200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4015817"/>
                  </a:ext>
                </a:extLst>
              </a:tr>
              <a:tr h="430159">
                <a:tc>
                  <a:txBody>
                    <a:bodyPr/>
                    <a:lstStyle/>
                    <a:p>
                      <a:pPr algn="ctr"/>
                      <a:r>
                        <a:rPr lang="en-US" altLang="zh-CN" dirty="0" smtClean="0">
                          <a:latin typeface="Cambria" panose="02040503050406030204" pitchFamily="18" charset="0"/>
                          <a:ea typeface="Cambria" panose="02040503050406030204" pitchFamily="18" charset="0"/>
                        </a:rPr>
                        <a:t>Module power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450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460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465</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096937"/>
                  </a:ext>
                </a:extLst>
              </a:tr>
              <a:tr h="430159">
                <a:tc>
                  <a:txBody>
                    <a:bodyPr/>
                    <a:lstStyle/>
                    <a:p>
                      <a:pPr algn="ctr"/>
                      <a:r>
                        <a:rPr lang="en-US" altLang="zh-CN" dirty="0" smtClean="0">
                          <a:latin typeface="Cambria" panose="02040503050406030204" pitchFamily="18" charset="0"/>
                          <a:ea typeface="Cambria" panose="02040503050406030204" pitchFamily="18" charset="0"/>
                        </a:rPr>
                        <a:t>Module price</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latin typeface="Cambria" panose="02040503050406030204" pitchFamily="18" charset="0"/>
                          <a:ea typeface="Cambria" panose="02040503050406030204" pitchFamily="18" charset="0"/>
                        </a:rPr>
                        <a:t>0.279</a:t>
                      </a:r>
                      <a:endParaRPr lang="zh-CN" altLang="en-US" b="1"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latin typeface="Cambria" panose="02040503050406030204" pitchFamily="18" charset="0"/>
                          <a:ea typeface="Cambria" panose="02040503050406030204" pitchFamily="18" charset="0"/>
                        </a:rPr>
                        <a:t>0.304</a:t>
                      </a:r>
                      <a:endParaRPr lang="zh-CN" altLang="en-US" b="1"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latin typeface="Cambria" panose="02040503050406030204" pitchFamily="18" charset="0"/>
                          <a:ea typeface="Cambria" panose="02040503050406030204" pitchFamily="18" charset="0"/>
                        </a:rPr>
                        <a:t>0.306</a:t>
                      </a:r>
                      <a:endParaRPr lang="zh-CN" altLang="en-US" b="1"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89558"/>
                  </a:ext>
                </a:extLst>
              </a:tr>
              <a:tr h="430159">
                <a:tc>
                  <a:txBody>
                    <a:bodyPr/>
                    <a:lstStyle/>
                    <a:p>
                      <a:pPr algn="ctr"/>
                      <a:r>
                        <a:rPr lang="en-US" altLang="zh-CN" dirty="0" smtClean="0">
                          <a:latin typeface="Cambria" panose="02040503050406030204" pitchFamily="18" charset="0"/>
                          <a:ea typeface="Cambria" panose="02040503050406030204" pitchFamily="18" charset="0"/>
                        </a:rPr>
                        <a:t>Effective power</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411</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429</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434</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442490"/>
                  </a:ext>
                </a:extLst>
              </a:tr>
              <a:tr h="583362">
                <a:tc>
                  <a:txBody>
                    <a:bodyPr/>
                    <a:lstStyle/>
                    <a:p>
                      <a:pPr algn="ctr"/>
                      <a:r>
                        <a:rPr lang="en-US" altLang="zh-CN" dirty="0" smtClean="0">
                          <a:latin typeface="Cambria" panose="02040503050406030204" pitchFamily="18" charset="0"/>
                          <a:ea typeface="Cambria" panose="02040503050406030204" pitchFamily="18" charset="0"/>
                        </a:rPr>
                        <a:t>Total cost per watt in life </a:t>
                      </a:r>
                    </a:p>
                    <a:p>
                      <a:pPr algn="ctr"/>
                      <a:r>
                        <a:rPr lang="en-US" altLang="zh-CN" dirty="0" smtClean="0">
                          <a:latin typeface="Cambria" panose="02040503050406030204" pitchFamily="18" charset="0"/>
                          <a:ea typeface="Cambria" panose="02040503050406030204" pitchFamily="18" charset="0"/>
                        </a:rPr>
                        <a:t>(discounted)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0.782</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0.802</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0.801</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57523"/>
                  </a:ext>
                </a:extLst>
              </a:tr>
              <a:tr h="430159">
                <a:tc>
                  <a:txBody>
                    <a:bodyPr/>
                    <a:lstStyle/>
                    <a:p>
                      <a:pPr algn="ctr"/>
                      <a:r>
                        <a:rPr lang="en-US" altLang="zh-CN" dirty="0" smtClean="0">
                          <a:latin typeface="Cambria" panose="02040503050406030204" pitchFamily="18" charset="0"/>
                          <a:ea typeface="Cambria" panose="02040503050406030204" pitchFamily="18" charset="0"/>
                        </a:rPr>
                        <a:t>Initial investment per watt</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0.729</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0.749</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0.749</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12085"/>
                  </a:ext>
                </a:extLst>
              </a:tr>
              <a:tr h="430159">
                <a:tc>
                  <a:txBody>
                    <a:bodyPr/>
                    <a:lstStyle/>
                    <a:p>
                      <a:pPr algn="ctr"/>
                      <a:r>
                        <a:rPr lang="en-US" altLang="zh-CN" dirty="0" err="1" smtClean="0">
                          <a:latin typeface="Cambria" panose="02040503050406030204" pitchFamily="18" charset="0"/>
                          <a:ea typeface="Cambria" panose="02040503050406030204" pitchFamily="18" charset="0"/>
                        </a:rPr>
                        <a:t>BoS</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0.45</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0.446</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0.444</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257681"/>
                  </a:ext>
                </a:extLst>
              </a:tr>
              <a:tr h="430159">
                <a:tc>
                  <a:txBody>
                    <a:bodyPr/>
                    <a:lstStyle/>
                    <a:p>
                      <a:pPr algn="ctr"/>
                      <a:r>
                        <a:rPr lang="en-US" altLang="zh-CN" dirty="0" smtClean="0">
                          <a:latin typeface="Cambria" panose="02040503050406030204" pitchFamily="18" charset="0"/>
                          <a:ea typeface="Cambria" panose="02040503050406030204" pitchFamily="18" charset="0"/>
                        </a:rPr>
                        <a:t>LCOE</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$/kWh</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solidFill>
                            <a:srgbClr val="C00000"/>
                          </a:solidFill>
                          <a:latin typeface="Cambria" panose="02040503050406030204" pitchFamily="18" charset="0"/>
                          <a:ea typeface="Cambria" panose="02040503050406030204" pitchFamily="18" charset="0"/>
                        </a:rPr>
                        <a:t>0.0369</a:t>
                      </a:r>
                      <a:endParaRPr lang="zh-CN" altLang="en-US" b="1" dirty="0">
                        <a:solidFill>
                          <a:srgbClr val="C00000"/>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solidFill>
                            <a:srgbClr val="C00000"/>
                          </a:solidFill>
                          <a:latin typeface="Cambria" panose="02040503050406030204" pitchFamily="18" charset="0"/>
                          <a:ea typeface="Cambria" panose="02040503050406030204" pitchFamily="18" charset="0"/>
                        </a:rPr>
                        <a:t>0.0369</a:t>
                      </a:r>
                      <a:endParaRPr lang="zh-CN" altLang="en-US" b="1" dirty="0">
                        <a:solidFill>
                          <a:srgbClr val="C00000"/>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solidFill>
                            <a:srgbClr val="C00000"/>
                          </a:solidFill>
                          <a:latin typeface="Cambria" panose="02040503050406030204" pitchFamily="18" charset="0"/>
                          <a:ea typeface="Cambria" panose="02040503050406030204" pitchFamily="18" charset="0"/>
                        </a:rPr>
                        <a:t>0.0369</a:t>
                      </a:r>
                      <a:endParaRPr lang="zh-CN" altLang="en-US" b="1" dirty="0">
                        <a:solidFill>
                          <a:srgbClr val="C00000"/>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89041"/>
                  </a:ext>
                </a:extLst>
              </a:tr>
            </a:tbl>
          </a:graphicData>
        </a:graphic>
      </p:graphicFrame>
      <p:sp>
        <p:nvSpPr>
          <p:cNvPr id="5" name="矩形 4"/>
          <p:cNvSpPr/>
          <p:nvPr/>
        </p:nvSpPr>
        <p:spPr>
          <a:xfrm>
            <a:off x="640856" y="5264727"/>
            <a:ext cx="4596162" cy="923330"/>
          </a:xfrm>
          <a:prstGeom prst="rect">
            <a:avLst/>
          </a:prstGeom>
        </p:spPr>
        <p:txBody>
          <a:bodyPr wrap="square">
            <a:spAutoFit/>
          </a:bodyPr>
          <a:lstStyle/>
          <a:p>
            <a:r>
              <a:rPr lang="en-US" altLang="zh-CN" b="1" dirty="0">
                <a:latin typeface="Cambria" panose="02040503050406030204" pitchFamily="18" charset="0"/>
                <a:ea typeface="Cambria" panose="02040503050406030204" pitchFamily="18" charset="0"/>
              </a:rPr>
              <a:t>Suppose the LCOE is the same, </a:t>
            </a:r>
            <a:endParaRPr lang="en-US" altLang="zh-CN" b="1" dirty="0" smtClean="0">
              <a:latin typeface="Cambria" panose="02040503050406030204" pitchFamily="18" charset="0"/>
              <a:ea typeface="Cambria" panose="02040503050406030204" pitchFamily="18" charset="0"/>
            </a:endParaRPr>
          </a:p>
          <a:p>
            <a:r>
              <a:rPr lang="en-US" altLang="zh-CN" b="1" dirty="0" smtClean="0">
                <a:latin typeface="Cambria" panose="02040503050406030204" pitchFamily="18" charset="0"/>
                <a:ea typeface="Cambria" panose="02040503050406030204" pitchFamily="18" charset="0"/>
              </a:rPr>
              <a:t>N-TOPCon </a:t>
            </a:r>
            <a:r>
              <a:rPr lang="en-US" altLang="zh-CN" b="1" dirty="0">
                <a:latin typeface="Cambria" panose="02040503050406030204" pitchFamily="18" charset="0"/>
                <a:ea typeface="Cambria" panose="02040503050406030204" pitchFamily="18" charset="0"/>
              </a:rPr>
              <a:t>module has a extra value of 2.5 ~ 2.65 USC/</a:t>
            </a:r>
            <a:r>
              <a:rPr lang="en-US" altLang="zh-CN" b="1" dirty="0" err="1">
                <a:latin typeface="Cambria" panose="02040503050406030204" pitchFamily="18" charset="0"/>
                <a:ea typeface="Cambria" panose="02040503050406030204" pitchFamily="18" charset="0"/>
              </a:rPr>
              <a:t>Wp</a:t>
            </a:r>
            <a:r>
              <a:rPr lang="en-US" altLang="zh-CN" b="1" dirty="0">
                <a:latin typeface="Cambria" panose="02040503050406030204" pitchFamily="18" charset="0"/>
                <a:ea typeface="Cambria" panose="02040503050406030204" pitchFamily="18" charset="0"/>
              </a:rPr>
              <a:t> Vs. P-PERC module.</a:t>
            </a:r>
            <a:endParaRPr lang="zh-CN" altLang="en-US" b="1" dirty="0">
              <a:latin typeface="Cambria" panose="02040503050406030204" pitchFamily="18" charset="0"/>
            </a:endParaRPr>
          </a:p>
        </p:txBody>
      </p:sp>
      <p:sp>
        <p:nvSpPr>
          <p:cNvPr id="14" name="矩形 13"/>
          <p:cNvSpPr/>
          <p:nvPr/>
        </p:nvSpPr>
        <p:spPr>
          <a:xfrm>
            <a:off x="7620001" y="5228243"/>
            <a:ext cx="4108908" cy="1384995"/>
          </a:xfrm>
          <a:prstGeom prst="rect">
            <a:avLst/>
          </a:prstGeom>
        </p:spPr>
        <p:txBody>
          <a:bodyPr wrap="square">
            <a:spAutoFit/>
          </a:bodyPr>
          <a:lstStyle/>
          <a:p>
            <a:pPr marL="171450" indent="-171450">
              <a:buClr>
                <a:srgbClr val="C00000"/>
              </a:buClr>
              <a:buFont typeface="Arial" panose="020B0604020202020204" pitchFamily="34" charset="0"/>
              <a:buChar char="•"/>
            </a:pPr>
            <a:r>
              <a:rPr lang="en-US" altLang="zh-CN" sz="1200" b="1" i="1" dirty="0" smtClean="0">
                <a:latin typeface="Cambria" panose="02040503050406030204" pitchFamily="18" charset="0"/>
                <a:ea typeface="Cambria" panose="02040503050406030204" pitchFamily="18" charset="0"/>
              </a:rPr>
              <a:t>1MW </a:t>
            </a:r>
            <a:r>
              <a:rPr lang="en-US" altLang="zh-CN" sz="1200" b="1" i="1" dirty="0">
                <a:latin typeface="Cambria" panose="02040503050406030204" pitchFamily="18" charset="0"/>
                <a:ea typeface="Cambria" panose="02040503050406030204" pitchFamily="18" charset="0"/>
              </a:rPr>
              <a:t>project, </a:t>
            </a:r>
            <a:r>
              <a:rPr lang="en-US" altLang="zh-CN" sz="1200" b="1" i="1" dirty="0">
                <a:solidFill>
                  <a:srgbClr val="C00000"/>
                </a:solidFill>
                <a:latin typeface="Cambria" panose="02040503050406030204" pitchFamily="18" charset="0"/>
                <a:ea typeface="Cambria" panose="02040503050406030204" pitchFamily="18" charset="0"/>
              </a:rPr>
              <a:t>Germany</a:t>
            </a:r>
          </a:p>
          <a:p>
            <a:pPr marL="171450" indent="-171450">
              <a:buClr>
                <a:srgbClr val="C00000"/>
              </a:buClr>
              <a:buFont typeface="Arial" panose="020B0604020202020204" pitchFamily="34" charset="0"/>
              <a:buChar char="•"/>
            </a:pPr>
            <a:r>
              <a:rPr lang="en-US" altLang="zh-CN" sz="1200" b="1" i="1" dirty="0" err="1" smtClean="0">
                <a:latin typeface="Cambria" panose="02040503050406030204" pitchFamily="18" charset="0"/>
                <a:ea typeface="Cambria" panose="02040503050406030204" pitchFamily="18" charset="0"/>
              </a:rPr>
              <a:t>NTOPCon</a:t>
            </a:r>
            <a:r>
              <a:rPr lang="en-US" altLang="zh-CN" sz="1200" b="1" i="1" dirty="0" smtClean="0">
                <a:latin typeface="Cambria" panose="02040503050406030204" pitchFamily="18" charset="0"/>
                <a:ea typeface="Cambria" panose="02040503050406030204" pitchFamily="18" charset="0"/>
              </a:rPr>
              <a:t> </a:t>
            </a:r>
            <a:r>
              <a:rPr lang="en-US" altLang="zh-CN" sz="1200" b="1" i="1" dirty="0">
                <a:latin typeface="Cambria" panose="02040503050406030204" pitchFamily="18" charset="0"/>
                <a:ea typeface="Cambria" panose="02040503050406030204" pitchFamily="18" charset="0"/>
              </a:rPr>
              <a:t>module bifaciality 75%, temperature </a:t>
            </a:r>
          </a:p>
          <a:p>
            <a:r>
              <a:rPr lang="en-US" altLang="zh-CN" sz="1200" b="1" i="1" dirty="0" smtClean="0">
                <a:latin typeface="Cambria" panose="02040503050406030204" pitchFamily="18" charset="0"/>
                <a:ea typeface="Cambria" panose="02040503050406030204" pitchFamily="18" charset="0"/>
              </a:rPr>
              <a:t>        coefficient </a:t>
            </a:r>
            <a:r>
              <a:rPr lang="en-US" altLang="zh-CN" sz="1200" b="1" i="1" dirty="0">
                <a:latin typeface="Cambria" panose="02040503050406030204" pitchFamily="18" charset="0"/>
                <a:ea typeface="Cambria" panose="02040503050406030204" pitchFamily="18" charset="0"/>
              </a:rPr>
              <a:t>-</a:t>
            </a:r>
            <a:r>
              <a:rPr lang="en-US" altLang="zh-CN" sz="1200" b="1" i="1" dirty="0" smtClean="0">
                <a:latin typeface="Cambria" panose="02040503050406030204" pitchFamily="18" charset="0"/>
                <a:ea typeface="Cambria" panose="02040503050406030204" pitchFamily="18" charset="0"/>
              </a:rPr>
              <a:t>0.30%/</a:t>
            </a:r>
            <a:r>
              <a:rPr lang="en-US" altLang="zh-CN" sz="1200" b="1" i="1" dirty="0">
                <a:latin typeface="Cambria" panose="02040503050406030204" pitchFamily="18" charset="0"/>
                <a:ea typeface="Cambria" panose="02040503050406030204" pitchFamily="18" charset="0"/>
              </a:rPr>
              <a:t>℃, 1st year degradation 1%, </a:t>
            </a:r>
          </a:p>
          <a:p>
            <a:r>
              <a:rPr lang="en-US" altLang="zh-CN" sz="1200" b="1" i="1" dirty="0" smtClean="0">
                <a:latin typeface="Cambria" panose="02040503050406030204" pitchFamily="18" charset="0"/>
                <a:ea typeface="Cambria" panose="02040503050406030204" pitchFamily="18" charset="0"/>
              </a:rPr>
              <a:t>        annual </a:t>
            </a:r>
            <a:r>
              <a:rPr lang="en-US" altLang="zh-CN" sz="1200" b="1" i="1" dirty="0">
                <a:latin typeface="Cambria" panose="02040503050406030204" pitchFamily="18" charset="0"/>
                <a:ea typeface="Cambria" panose="02040503050406030204" pitchFamily="18" charset="0"/>
              </a:rPr>
              <a:t>degradation 0.4%</a:t>
            </a:r>
          </a:p>
          <a:p>
            <a:pPr marL="171450" indent="-171450">
              <a:buClr>
                <a:srgbClr val="C00000"/>
              </a:buClr>
              <a:buFont typeface="Arial" panose="020B0604020202020204" pitchFamily="34" charset="0"/>
              <a:buChar char="•"/>
            </a:pPr>
            <a:r>
              <a:rPr lang="en-US" altLang="zh-CN" sz="1200" b="1" i="1" dirty="0" smtClean="0">
                <a:latin typeface="Cambria" panose="02040503050406030204" pitchFamily="18" charset="0"/>
                <a:ea typeface="Cambria" panose="02040503050406030204" pitchFamily="18" charset="0"/>
              </a:rPr>
              <a:t>PERC </a:t>
            </a:r>
            <a:r>
              <a:rPr lang="en-US" altLang="zh-CN" sz="1200" b="1" i="1" dirty="0">
                <a:latin typeface="Cambria" panose="02040503050406030204" pitchFamily="18" charset="0"/>
                <a:ea typeface="Cambria" panose="02040503050406030204" pitchFamily="18" charset="0"/>
              </a:rPr>
              <a:t>module:, bifaciality 65%</a:t>
            </a:r>
            <a:r>
              <a:rPr lang="zh-CN" altLang="en-US" sz="1200" b="1" i="1" dirty="0">
                <a:latin typeface="Cambria" panose="02040503050406030204" pitchFamily="18" charset="0"/>
              </a:rPr>
              <a:t>， </a:t>
            </a:r>
            <a:r>
              <a:rPr lang="en-US" altLang="zh-CN" sz="1200" b="1" i="1" dirty="0">
                <a:latin typeface="Cambria" panose="02040503050406030204" pitchFamily="18" charset="0"/>
                <a:ea typeface="Cambria" panose="02040503050406030204" pitchFamily="18" charset="0"/>
              </a:rPr>
              <a:t>temperature </a:t>
            </a:r>
          </a:p>
          <a:p>
            <a:r>
              <a:rPr lang="en-US" altLang="zh-CN" sz="1200" b="1" i="1" dirty="0" smtClean="0">
                <a:latin typeface="Cambria" panose="02040503050406030204" pitchFamily="18" charset="0"/>
                <a:ea typeface="Cambria" panose="02040503050406030204" pitchFamily="18" charset="0"/>
              </a:rPr>
              <a:t>        coefficient </a:t>
            </a:r>
            <a:r>
              <a:rPr lang="en-US" altLang="zh-CN" sz="1200" b="1" i="1" dirty="0">
                <a:latin typeface="Cambria" panose="02040503050406030204" pitchFamily="18" charset="0"/>
                <a:ea typeface="Cambria" panose="02040503050406030204" pitchFamily="18" charset="0"/>
              </a:rPr>
              <a:t>-0.34%/℃</a:t>
            </a:r>
            <a:r>
              <a:rPr lang="zh-CN" altLang="en-US" sz="1200" b="1" i="1" dirty="0">
                <a:latin typeface="Cambria" panose="02040503050406030204" pitchFamily="18" charset="0"/>
              </a:rPr>
              <a:t>， </a:t>
            </a:r>
            <a:r>
              <a:rPr lang="en-US" altLang="zh-CN" sz="1200" b="1" i="1" dirty="0" smtClean="0">
                <a:latin typeface="Cambria" panose="02040503050406030204" pitchFamily="18" charset="0"/>
                <a:ea typeface="Cambria" panose="02040503050406030204" pitchFamily="18" charset="0"/>
              </a:rPr>
              <a:t>1st </a:t>
            </a:r>
            <a:r>
              <a:rPr lang="en-US" altLang="zh-CN" sz="1200" b="1" i="1" dirty="0">
                <a:latin typeface="Cambria" panose="02040503050406030204" pitchFamily="18" charset="0"/>
                <a:ea typeface="Cambria" panose="02040503050406030204" pitchFamily="18" charset="0"/>
              </a:rPr>
              <a:t>year degradation 2%</a:t>
            </a:r>
            <a:r>
              <a:rPr lang="zh-CN" altLang="en-US" sz="1200" b="1" i="1" dirty="0">
                <a:latin typeface="Cambria" panose="02040503050406030204" pitchFamily="18" charset="0"/>
              </a:rPr>
              <a:t>，</a:t>
            </a:r>
          </a:p>
          <a:p>
            <a:r>
              <a:rPr lang="en-US" altLang="zh-CN" sz="1200" b="1" i="1" dirty="0" smtClean="0">
                <a:latin typeface="Cambria" panose="02040503050406030204" pitchFamily="18" charset="0"/>
                <a:ea typeface="Cambria" panose="02040503050406030204" pitchFamily="18" charset="0"/>
              </a:rPr>
              <a:t>        annual </a:t>
            </a:r>
            <a:r>
              <a:rPr lang="en-US" altLang="zh-CN" sz="1200" b="1" i="1" dirty="0">
                <a:latin typeface="Cambria" panose="02040503050406030204" pitchFamily="18" charset="0"/>
                <a:ea typeface="Cambria" panose="02040503050406030204" pitchFamily="18" charset="0"/>
              </a:rPr>
              <a:t>degradation 0.45</a:t>
            </a:r>
            <a:endParaRPr lang="zh-CN" altLang="en-US" sz="1200" b="1" i="1" dirty="0">
              <a:latin typeface="Cambria" panose="02040503050406030204" pitchFamily="18" charset="0"/>
            </a:endParaRPr>
          </a:p>
        </p:txBody>
      </p:sp>
    </p:spTree>
    <p:extLst>
      <p:ext uri="{BB962C8B-B14F-4D97-AF65-F5344CB8AC3E}">
        <p14:creationId xmlns:p14="http://schemas.microsoft.com/office/powerpoint/2010/main" val="2431208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13</a:t>
            </a:fld>
            <a:endParaRPr lang="en-US" altLang="zh-CN" dirty="0"/>
          </a:p>
        </p:txBody>
      </p:sp>
      <p:sp>
        <p:nvSpPr>
          <p:cNvPr id="13" name="文本框 12"/>
          <p:cNvSpPr txBox="1"/>
          <p:nvPr/>
        </p:nvSpPr>
        <p:spPr>
          <a:xfrm>
            <a:off x="1060909" y="242562"/>
            <a:ext cx="883027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smtClean="0">
                <a:latin typeface="微软雅黑" panose="020B0503020204020204" charset="-122"/>
                <a:ea typeface="微软雅黑" panose="020B0503020204020204" charset="-122"/>
              </a:rPr>
              <a:t>TOPCon module- High value return </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graphicFrame>
        <p:nvGraphicFramePr>
          <p:cNvPr id="3" name="表格 2"/>
          <p:cNvGraphicFramePr>
            <a:graphicFrameLocks noGrp="1"/>
          </p:cNvGraphicFramePr>
          <p:nvPr>
            <p:extLst>
              <p:ext uri="{D42A27DB-BD31-4B8C-83A1-F6EECF244321}">
                <p14:modId xmlns:p14="http://schemas.microsoft.com/office/powerpoint/2010/main" val="1025603014"/>
              </p:ext>
            </p:extLst>
          </p:nvPr>
        </p:nvGraphicFramePr>
        <p:xfrm>
          <a:off x="640856" y="949691"/>
          <a:ext cx="11024870" cy="4212545"/>
        </p:xfrm>
        <a:graphic>
          <a:graphicData uri="http://schemas.openxmlformats.org/drawingml/2006/table">
            <a:tbl>
              <a:tblPr firstRow="1" bandRow="1">
                <a:tableStyleId>{5C22544A-7EE6-4342-B048-85BDC9FD1C3A}</a:tableStyleId>
              </a:tblPr>
              <a:tblGrid>
                <a:gridCol w="4123983">
                  <a:extLst>
                    <a:ext uri="{9D8B030D-6E8A-4147-A177-3AD203B41FA5}">
                      <a16:colId xmlns:a16="http://schemas.microsoft.com/office/drawing/2014/main" val="2475015669"/>
                    </a:ext>
                  </a:extLst>
                </a:gridCol>
                <a:gridCol w="1191491">
                  <a:extLst>
                    <a:ext uri="{9D8B030D-6E8A-4147-A177-3AD203B41FA5}">
                      <a16:colId xmlns:a16="http://schemas.microsoft.com/office/drawing/2014/main" val="808760206"/>
                    </a:ext>
                  </a:extLst>
                </a:gridCol>
                <a:gridCol w="1842656">
                  <a:extLst>
                    <a:ext uri="{9D8B030D-6E8A-4147-A177-3AD203B41FA5}">
                      <a16:colId xmlns:a16="http://schemas.microsoft.com/office/drawing/2014/main" val="474143766"/>
                    </a:ext>
                  </a:extLst>
                </a:gridCol>
                <a:gridCol w="1995054">
                  <a:extLst>
                    <a:ext uri="{9D8B030D-6E8A-4147-A177-3AD203B41FA5}">
                      <a16:colId xmlns:a16="http://schemas.microsoft.com/office/drawing/2014/main" val="1828733297"/>
                    </a:ext>
                  </a:extLst>
                </a:gridCol>
                <a:gridCol w="1871686">
                  <a:extLst>
                    <a:ext uri="{9D8B030D-6E8A-4147-A177-3AD203B41FA5}">
                      <a16:colId xmlns:a16="http://schemas.microsoft.com/office/drawing/2014/main" val="3813360500"/>
                    </a:ext>
                  </a:extLst>
                </a:gridCol>
              </a:tblGrid>
              <a:tr h="532742">
                <a:tc>
                  <a:txBody>
                    <a:bodyPr/>
                    <a:lstStyle/>
                    <a:p>
                      <a:pPr algn="ctr"/>
                      <a:r>
                        <a:rPr lang="en-US" altLang="zh-CN" dirty="0" smtClean="0">
                          <a:latin typeface="Cambria" panose="02040503050406030204" pitchFamily="18" charset="0"/>
                          <a:ea typeface="Cambria" panose="02040503050406030204" pitchFamily="18" charset="0"/>
                        </a:rPr>
                        <a:t>Item</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altLang="zh-CN" dirty="0" smtClean="0">
                          <a:latin typeface="Cambria" panose="02040503050406030204" pitchFamily="18" charset="0"/>
                          <a:ea typeface="Cambria" panose="02040503050406030204" pitchFamily="18" charset="0"/>
                        </a:rPr>
                        <a:t>Unit</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altLang="zh-CN" dirty="0" smtClean="0">
                          <a:latin typeface="Cambria" panose="02040503050406030204" pitchFamily="18" charset="0"/>
                          <a:ea typeface="Cambria" panose="02040503050406030204" pitchFamily="18" charset="0"/>
                        </a:rPr>
                        <a:t>PERC</a:t>
                      </a:r>
                      <a:r>
                        <a:rPr lang="en-US" altLang="zh-CN" baseline="0" dirty="0" smtClean="0">
                          <a:latin typeface="Cambria" panose="02040503050406030204" pitchFamily="18" charset="0"/>
                          <a:ea typeface="Cambria" panose="02040503050406030204" pitchFamily="18" charset="0"/>
                        </a:rPr>
                        <a:t> bifacial</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gridSpan="2">
                  <a:txBody>
                    <a:bodyPr/>
                    <a:lstStyle/>
                    <a:p>
                      <a:pPr algn="ctr"/>
                      <a:r>
                        <a:rPr lang="en-US" altLang="zh-CN" dirty="0" smtClean="0">
                          <a:latin typeface="Cambria" panose="02040503050406030204" pitchFamily="18" charset="0"/>
                          <a:ea typeface="Cambria" panose="02040503050406030204" pitchFamily="18" charset="0"/>
                        </a:rPr>
                        <a:t>TOPCon</a:t>
                      </a:r>
                      <a:r>
                        <a:rPr lang="en-US" altLang="zh-CN" baseline="0" dirty="0" smtClean="0">
                          <a:latin typeface="Cambria" panose="02040503050406030204" pitchFamily="18" charset="0"/>
                          <a:ea typeface="Cambria" panose="02040503050406030204" pitchFamily="18" charset="0"/>
                        </a:rPr>
                        <a:t> bifacial</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hMerge="1">
                  <a:txBody>
                    <a:bodyPr/>
                    <a:lstStyle/>
                    <a:p>
                      <a:pPr algn="ct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1968307078"/>
                  </a:ext>
                </a:extLst>
              </a:tr>
              <a:tr h="458769">
                <a:tc>
                  <a:txBody>
                    <a:bodyPr/>
                    <a:lstStyle/>
                    <a:p>
                      <a:pPr algn="ctr"/>
                      <a:r>
                        <a:rPr lang="en-US" altLang="zh-CN" dirty="0" smtClean="0">
                          <a:latin typeface="Cambria" panose="02040503050406030204" pitchFamily="18" charset="0"/>
                          <a:ea typeface="Cambria" panose="02040503050406030204" pitchFamily="18" charset="0"/>
                        </a:rPr>
                        <a:t>Annual effective irradiation hours</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h/year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1650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1650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1650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4015817"/>
                  </a:ext>
                </a:extLst>
              </a:tr>
              <a:tr h="430159">
                <a:tc>
                  <a:txBody>
                    <a:bodyPr/>
                    <a:lstStyle/>
                    <a:p>
                      <a:pPr algn="ctr"/>
                      <a:r>
                        <a:rPr lang="en-US" altLang="zh-CN" dirty="0" smtClean="0">
                          <a:latin typeface="Cambria" panose="02040503050406030204" pitchFamily="18" charset="0"/>
                          <a:ea typeface="Cambria" panose="02040503050406030204" pitchFamily="18" charset="0"/>
                        </a:rPr>
                        <a:t>Module power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545</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545</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575</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4096937"/>
                  </a:ext>
                </a:extLst>
              </a:tr>
              <a:tr h="430159">
                <a:tc>
                  <a:txBody>
                    <a:bodyPr/>
                    <a:lstStyle/>
                    <a:p>
                      <a:pPr algn="ctr"/>
                      <a:r>
                        <a:rPr lang="en-US" altLang="zh-CN" dirty="0" smtClean="0">
                          <a:latin typeface="Cambria" panose="02040503050406030204" pitchFamily="18" charset="0"/>
                          <a:ea typeface="Cambria" panose="02040503050406030204" pitchFamily="18" charset="0"/>
                        </a:rPr>
                        <a:t>Module price</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latin typeface="Cambria" panose="02040503050406030204" pitchFamily="18" charset="0"/>
                          <a:ea typeface="Cambria" panose="02040503050406030204" pitchFamily="18" charset="0"/>
                        </a:rPr>
                        <a:t>0.272</a:t>
                      </a:r>
                      <a:endParaRPr lang="zh-CN" altLang="en-US" b="1"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latin typeface="Cambria" panose="02040503050406030204" pitchFamily="18" charset="0"/>
                          <a:ea typeface="Cambria" panose="02040503050406030204" pitchFamily="18" charset="0"/>
                        </a:rPr>
                        <a:t>0.293</a:t>
                      </a:r>
                      <a:endParaRPr lang="zh-CN" altLang="en-US" b="1"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latin typeface="Cambria" panose="02040503050406030204" pitchFamily="18" charset="0"/>
                          <a:ea typeface="Cambria" panose="02040503050406030204" pitchFamily="18" charset="0"/>
                        </a:rPr>
                        <a:t>0.31</a:t>
                      </a:r>
                      <a:endParaRPr lang="zh-CN" altLang="en-US" b="1"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6189558"/>
                  </a:ext>
                </a:extLst>
              </a:tr>
              <a:tr h="430159">
                <a:tc>
                  <a:txBody>
                    <a:bodyPr/>
                    <a:lstStyle/>
                    <a:p>
                      <a:pPr algn="ctr"/>
                      <a:r>
                        <a:rPr lang="en-US" altLang="zh-CN" dirty="0" smtClean="0">
                          <a:latin typeface="Cambria" panose="02040503050406030204" pitchFamily="18" charset="0"/>
                          <a:ea typeface="Cambria" panose="02040503050406030204" pitchFamily="18" charset="0"/>
                        </a:rPr>
                        <a:t>Effective power</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502</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514</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542</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69442490"/>
                  </a:ext>
                </a:extLst>
              </a:tr>
              <a:tr h="583362">
                <a:tc>
                  <a:txBody>
                    <a:bodyPr/>
                    <a:lstStyle/>
                    <a:p>
                      <a:pPr algn="ctr"/>
                      <a:r>
                        <a:rPr lang="en-US" altLang="zh-CN" dirty="0" smtClean="0">
                          <a:latin typeface="Cambria" panose="02040503050406030204" pitchFamily="18" charset="0"/>
                          <a:ea typeface="Cambria" panose="02040503050406030204" pitchFamily="18" charset="0"/>
                        </a:rPr>
                        <a:t>Total cost per watt in life </a:t>
                      </a:r>
                    </a:p>
                    <a:p>
                      <a:pPr algn="ctr"/>
                      <a:r>
                        <a:rPr lang="en-US" altLang="zh-CN" dirty="0" smtClean="0">
                          <a:latin typeface="Cambria" panose="02040503050406030204" pitchFamily="18" charset="0"/>
                          <a:ea typeface="Cambria" panose="02040503050406030204" pitchFamily="18" charset="0"/>
                        </a:rPr>
                        <a:t>(discounted)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r>
                        <a:rPr lang="en-US" altLang="zh-CN" dirty="0" smtClean="0">
                          <a:latin typeface="Cambria" panose="02040503050406030204" pitchFamily="18" charset="0"/>
                          <a:ea typeface="Cambria" panose="02040503050406030204" pitchFamily="18" charset="0"/>
                        </a:rPr>
                        <a:t> </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0.896</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0.919</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0.917</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557523"/>
                  </a:ext>
                </a:extLst>
              </a:tr>
              <a:tr h="430159">
                <a:tc>
                  <a:txBody>
                    <a:bodyPr/>
                    <a:lstStyle/>
                    <a:p>
                      <a:pPr algn="ctr"/>
                      <a:r>
                        <a:rPr lang="en-US" altLang="zh-CN" dirty="0" smtClean="0">
                          <a:latin typeface="Cambria" panose="02040503050406030204" pitchFamily="18" charset="0"/>
                          <a:ea typeface="Cambria" panose="02040503050406030204" pitchFamily="18" charset="0"/>
                        </a:rPr>
                        <a:t>Initial investment per watt</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0.722</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0.743</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0.750</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2212085"/>
                  </a:ext>
                </a:extLst>
              </a:tr>
              <a:tr h="430159">
                <a:tc>
                  <a:txBody>
                    <a:bodyPr/>
                    <a:lstStyle/>
                    <a:p>
                      <a:pPr algn="ctr"/>
                      <a:r>
                        <a:rPr lang="en-US" altLang="zh-CN" dirty="0" err="1" smtClean="0">
                          <a:latin typeface="Cambria" panose="02040503050406030204" pitchFamily="18" charset="0"/>
                          <a:ea typeface="Cambria" panose="02040503050406030204" pitchFamily="18" charset="0"/>
                        </a:rPr>
                        <a:t>BoS</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a:t>
                      </a:r>
                      <a:r>
                        <a:rPr lang="en-US" altLang="zh-CN" dirty="0" err="1" smtClean="0">
                          <a:latin typeface="Cambria" panose="02040503050406030204" pitchFamily="18" charset="0"/>
                          <a:ea typeface="Cambria" panose="02040503050406030204" pitchFamily="18" charset="0"/>
                        </a:rPr>
                        <a:t>Wp</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0.45</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0.45</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0.439</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7257681"/>
                  </a:ext>
                </a:extLst>
              </a:tr>
              <a:tr h="430159">
                <a:tc>
                  <a:txBody>
                    <a:bodyPr/>
                    <a:lstStyle/>
                    <a:p>
                      <a:pPr algn="ctr"/>
                      <a:r>
                        <a:rPr lang="en-US" altLang="zh-CN" dirty="0" smtClean="0">
                          <a:latin typeface="Cambria" panose="02040503050406030204" pitchFamily="18" charset="0"/>
                          <a:ea typeface="Cambria" panose="02040503050406030204" pitchFamily="18" charset="0"/>
                        </a:rPr>
                        <a:t>LCOE</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dirty="0" smtClean="0">
                          <a:latin typeface="Cambria" panose="02040503050406030204" pitchFamily="18" charset="0"/>
                          <a:ea typeface="Cambria" panose="02040503050406030204" pitchFamily="18" charset="0"/>
                        </a:rPr>
                        <a:t>$/kWh</a:t>
                      </a:r>
                      <a:endParaRPr lang="zh-CN" altLang="en-US" dirty="0">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solidFill>
                            <a:srgbClr val="C00000"/>
                          </a:solidFill>
                          <a:latin typeface="Cambria" panose="02040503050406030204" pitchFamily="18" charset="0"/>
                          <a:ea typeface="Cambria" panose="02040503050406030204" pitchFamily="18" charset="0"/>
                        </a:rPr>
                        <a:t>0.0296</a:t>
                      </a:r>
                      <a:endParaRPr lang="zh-CN" altLang="en-US" b="1" dirty="0">
                        <a:solidFill>
                          <a:srgbClr val="C00000"/>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solidFill>
                            <a:srgbClr val="C00000"/>
                          </a:solidFill>
                          <a:latin typeface="Cambria" panose="02040503050406030204" pitchFamily="18" charset="0"/>
                          <a:ea typeface="Cambria" panose="02040503050406030204" pitchFamily="18" charset="0"/>
                        </a:rPr>
                        <a:t>0.0296</a:t>
                      </a:r>
                      <a:endParaRPr lang="zh-CN" altLang="en-US" b="1" dirty="0">
                        <a:solidFill>
                          <a:srgbClr val="C00000"/>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altLang="zh-CN" b="1" dirty="0" smtClean="0">
                          <a:solidFill>
                            <a:srgbClr val="C00000"/>
                          </a:solidFill>
                          <a:latin typeface="Cambria" panose="02040503050406030204" pitchFamily="18" charset="0"/>
                          <a:ea typeface="Cambria" panose="02040503050406030204" pitchFamily="18" charset="0"/>
                        </a:rPr>
                        <a:t>0.0296</a:t>
                      </a:r>
                      <a:endParaRPr lang="zh-CN" altLang="en-US" b="1" dirty="0">
                        <a:solidFill>
                          <a:srgbClr val="C00000"/>
                        </a:solidFill>
                        <a:latin typeface="Cambria" panose="0204050305040603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389041"/>
                  </a:ext>
                </a:extLst>
              </a:tr>
            </a:tbl>
          </a:graphicData>
        </a:graphic>
      </p:graphicFrame>
      <p:sp>
        <p:nvSpPr>
          <p:cNvPr id="14" name="矩形 13"/>
          <p:cNvSpPr/>
          <p:nvPr/>
        </p:nvSpPr>
        <p:spPr>
          <a:xfrm>
            <a:off x="7620001" y="5228243"/>
            <a:ext cx="3824615" cy="1384995"/>
          </a:xfrm>
          <a:prstGeom prst="rect">
            <a:avLst/>
          </a:prstGeom>
        </p:spPr>
        <p:txBody>
          <a:bodyPr wrap="square">
            <a:spAutoFit/>
          </a:bodyPr>
          <a:lstStyle/>
          <a:p>
            <a:pPr marL="171450" indent="-171450">
              <a:buClr>
                <a:srgbClr val="C00000"/>
              </a:buClr>
              <a:buFont typeface="Arial" panose="020B0604020202020204" pitchFamily="34" charset="0"/>
              <a:buChar char="•"/>
            </a:pPr>
            <a:r>
              <a:rPr lang="en-US" altLang="zh-CN" sz="1200" b="1" i="1" dirty="0" smtClean="0">
                <a:latin typeface="Cambria" panose="02040503050406030204" pitchFamily="18" charset="0"/>
                <a:ea typeface="Cambria" panose="02040503050406030204" pitchFamily="18" charset="0"/>
              </a:rPr>
              <a:t>50MW </a:t>
            </a:r>
            <a:r>
              <a:rPr lang="en-US" altLang="zh-CN" sz="1200" b="1" i="1" dirty="0">
                <a:latin typeface="Cambria" panose="02040503050406030204" pitchFamily="18" charset="0"/>
                <a:ea typeface="Cambria" panose="02040503050406030204" pitchFamily="18" charset="0"/>
              </a:rPr>
              <a:t>project, </a:t>
            </a:r>
            <a:r>
              <a:rPr lang="en-US" altLang="zh-CN" sz="1200" b="1" i="1" dirty="0" smtClean="0">
                <a:solidFill>
                  <a:srgbClr val="C00000"/>
                </a:solidFill>
                <a:latin typeface="Cambria" panose="02040503050406030204" pitchFamily="18" charset="0"/>
                <a:ea typeface="Cambria" panose="02040503050406030204" pitchFamily="18" charset="0"/>
              </a:rPr>
              <a:t>Spain</a:t>
            </a:r>
            <a:endParaRPr lang="en-US" altLang="zh-CN" sz="1200" b="1" i="1" dirty="0">
              <a:solidFill>
                <a:srgbClr val="C00000"/>
              </a:solidFill>
              <a:latin typeface="Cambria" panose="02040503050406030204" pitchFamily="18" charset="0"/>
              <a:ea typeface="Cambria" panose="02040503050406030204" pitchFamily="18" charset="0"/>
            </a:endParaRPr>
          </a:p>
          <a:p>
            <a:pPr marL="171450" indent="-171450">
              <a:buClr>
                <a:srgbClr val="C00000"/>
              </a:buClr>
              <a:buFont typeface="Arial" panose="020B0604020202020204" pitchFamily="34" charset="0"/>
              <a:buChar char="•"/>
            </a:pPr>
            <a:r>
              <a:rPr lang="en-US" altLang="zh-CN" sz="1200" b="1" i="1" dirty="0" err="1" smtClean="0">
                <a:latin typeface="Cambria" panose="02040503050406030204" pitchFamily="18" charset="0"/>
                <a:ea typeface="Cambria" panose="02040503050406030204" pitchFamily="18" charset="0"/>
              </a:rPr>
              <a:t>NTOPCon</a:t>
            </a:r>
            <a:r>
              <a:rPr lang="en-US" altLang="zh-CN" sz="1200" b="1" i="1" dirty="0" smtClean="0">
                <a:latin typeface="Cambria" panose="02040503050406030204" pitchFamily="18" charset="0"/>
                <a:ea typeface="Cambria" panose="02040503050406030204" pitchFamily="18" charset="0"/>
              </a:rPr>
              <a:t> </a:t>
            </a:r>
            <a:r>
              <a:rPr lang="en-US" altLang="zh-CN" sz="1200" b="1" i="1" dirty="0">
                <a:latin typeface="Cambria" panose="02040503050406030204" pitchFamily="18" charset="0"/>
                <a:ea typeface="Cambria" panose="02040503050406030204" pitchFamily="18" charset="0"/>
              </a:rPr>
              <a:t>module bifaciality </a:t>
            </a:r>
            <a:r>
              <a:rPr lang="en-US" altLang="zh-CN" sz="1200" b="1" i="1" dirty="0" smtClean="0">
                <a:latin typeface="Cambria" panose="02040503050406030204" pitchFamily="18" charset="0"/>
                <a:ea typeface="Cambria" panose="02040503050406030204" pitchFamily="18" charset="0"/>
              </a:rPr>
              <a:t>80%, </a:t>
            </a:r>
            <a:r>
              <a:rPr lang="en-US" altLang="zh-CN" sz="1200" b="1" i="1" dirty="0">
                <a:latin typeface="Cambria" panose="02040503050406030204" pitchFamily="18" charset="0"/>
                <a:ea typeface="Cambria" panose="02040503050406030204" pitchFamily="18" charset="0"/>
              </a:rPr>
              <a:t>temperature </a:t>
            </a:r>
          </a:p>
          <a:p>
            <a:r>
              <a:rPr lang="en-US" altLang="zh-CN" sz="1200" b="1" i="1" dirty="0" smtClean="0">
                <a:latin typeface="Cambria" panose="02040503050406030204" pitchFamily="18" charset="0"/>
                <a:ea typeface="Cambria" panose="02040503050406030204" pitchFamily="18" charset="0"/>
              </a:rPr>
              <a:t>        coefficient </a:t>
            </a:r>
            <a:r>
              <a:rPr lang="en-US" altLang="zh-CN" sz="1200" b="1" i="1" dirty="0">
                <a:latin typeface="Cambria" panose="02040503050406030204" pitchFamily="18" charset="0"/>
                <a:ea typeface="Cambria" panose="02040503050406030204" pitchFamily="18" charset="0"/>
              </a:rPr>
              <a:t>-</a:t>
            </a:r>
            <a:r>
              <a:rPr lang="en-US" altLang="zh-CN" sz="1200" b="1" i="1" dirty="0" smtClean="0">
                <a:latin typeface="Cambria" panose="02040503050406030204" pitchFamily="18" charset="0"/>
                <a:ea typeface="Cambria" panose="02040503050406030204" pitchFamily="18" charset="0"/>
              </a:rPr>
              <a:t>0.30%/</a:t>
            </a:r>
            <a:r>
              <a:rPr lang="en-US" altLang="zh-CN" sz="1200" b="1" i="1" dirty="0">
                <a:latin typeface="Cambria" panose="02040503050406030204" pitchFamily="18" charset="0"/>
                <a:ea typeface="Cambria" panose="02040503050406030204" pitchFamily="18" charset="0"/>
              </a:rPr>
              <a:t>℃, 1st year degradation 1%, </a:t>
            </a:r>
          </a:p>
          <a:p>
            <a:r>
              <a:rPr lang="en-US" altLang="zh-CN" sz="1200" b="1" i="1" dirty="0" smtClean="0">
                <a:latin typeface="Cambria" panose="02040503050406030204" pitchFamily="18" charset="0"/>
                <a:ea typeface="Cambria" panose="02040503050406030204" pitchFamily="18" charset="0"/>
              </a:rPr>
              <a:t>        annual </a:t>
            </a:r>
            <a:r>
              <a:rPr lang="en-US" altLang="zh-CN" sz="1200" b="1" i="1" dirty="0">
                <a:latin typeface="Cambria" panose="02040503050406030204" pitchFamily="18" charset="0"/>
                <a:ea typeface="Cambria" panose="02040503050406030204" pitchFamily="18" charset="0"/>
              </a:rPr>
              <a:t>degradation 0.4%</a:t>
            </a:r>
          </a:p>
          <a:p>
            <a:pPr marL="171450" indent="-171450">
              <a:buClr>
                <a:srgbClr val="C00000"/>
              </a:buClr>
              <a:buFont typeface="Arial" panose="020B0604020202020204" pitchFamily="34" charset="0"/>
              <a:buChar char="•"/>
            </a:pPr>
            <a:r>
              <a:rPr lang="en-US" altLang="zh-CN" sz="1200" b="1" i="1" dirty="0" smtClean="0">
                <a:latin typeface="Cambria" panose="02040503050406030204" pitchFamily="18" charset="0"/>
                <a:ea typeface="Cambria" panose="02040503050406030204" pitchFamily="18" charset="0"/>
              </a:rPr>
              <a:t>PERC </a:t>
            </a:r>
            <a:r>
              <a:rPr lang="en-US" altLang="zh-CN" sz="1200" b="1" i="1" dirty="0">
                <a:latin typeface="Cambria" panose="02040503050406030204" pitchFamily="18" charset="0"/>
                <a:ea typeface="Cambria" panose="02040503050406030204" pitchFamily="18" charset="0"/>
              </a:rPr>
              <a:t>module:, bifaciality </a:t>
            </a:r>
            <a:r>
              <a:rPr lang="en-US" altLang="zh-CN" sz="1200" b="1" i="1" dirty="0" smtClean="0">
                <a:latin typeface="Cambria" panose="02040503050406030204" pitchFamily="18" charset="0"/>
                <a:ea typeface="Cambria" panose="02040503050406030204" pitchFamily="18" charset="0"/>
              </a:rPr>
              <a:t>70%</a:t>
            </a:r>
            <a:r>
              <a:rPr lang="zh-CN" altLang="en-US" sz="1200" b="1" i="1" dirty="0">
                <a:latin typeface="Cambria" panose="02040503050406030204" pitchFamily="18" charset="0"/>
              </a:rPr>
              <a:t>， </a:t>
            </a:r>
            <a:r>
              <a:rPr lang="en-US" altLang="zh-CN" sz="1200" b="1" i="1" dirty="0">
                <a:latin typeface="Cambria" panose="02040503050406030204" pitchFamily="18" charset="0"/>
                <a:ea typeface="Cambria" panose="02040503050406030204" pitchFamily="18" charset="0"/>
              </a:rPr>
              <a:t>temperature </a:t>
            </a:r>
          </a:p>
          <a:p>
            <a:r>
              <a:rPr lang="en-US" altLang="zh-CN" sz="1200" b="1" i="1" dirty="0" smtClean="0">
                <a:latin typeface="Cambria" panose="02040503050406030204" pitchFamily="18" charset="0"/>
                <a:ea typeface="Cambria" panose="02040503050406030204" pitchFamily="18" charset="0"/>
              </a:rPr>
              <a:t>        coefficient </a:t>
            </a:r>
            <a:r>
              <a:rPr lang="en-US" altLang="zh-CN" sz="1200" b="1" i="1" dirty="0">
                <a:latin typeface="Cambria" panose="02040503050406030204" pitchFamily="18" charset="0"/>
                <a:ea typeface="Cambria" panose="02040503050406030204" pitchFamily="18" charset="0"/>
              </a:rPr>
              <a:t>-0.34%/℃</a:t>
            </a:r>
            <a:r>
              <a:rPr lang="zh-CN" altLang="en-US" sz="1200" b="1" i="1" dirty="0">
                <a:latin typeface="Cambria" panose="02040503050406030204" pitchFamily="18" charset="0"/>
              </a:rPr>
              <a:t>， </a:t>
            </a:r>
            <a:r>
              <a:rPr lang="en-US" altLang="zh-CN" sz="1200" b="1" i="1" dirty="0" smtClean="0">
                <a:latin typeface="Cambria" panose="02040503050406030204" pitchFamily="18" charset="0"/>
                <a:ea typeface="Cambria" panose="02040503050406030204" pitchFamily="18" charset="0"/>
              </a:rPr>
              <a:t>1st </a:t>
            </a:r>
            <a:r>
              <a:rPr lang="en-US" altLang="zh-CN" sz="1200" b="1" i="1" dirty="0">
                <a:latin typeface="Cambria" panose="02040503050406030204" pitchFamily="18" charset="0"/>
                <a:ea typeface="Cambria" panose="02040503050406030204" pitchFamily="18" charset="0"/>
              </a:rPr>
              <a:t>year degradation 2%</a:t>
            </a:r>
            <a:r>
              <a:rPr lang="zh-CN" altLang="en-US" sz="1200" b="1" i="1" dirty="0">
                <a:latin typeface="Cambria" panose="02040503050406030204" pitchFamily="18" charset="0"/>
              </a:rPr>
              <a:t>，</a:t>
            </a:r>
          </a:p>
          <a:p>
            <a:r>
              <a:rPr lang="en-US" altLang="zh-CN" sz="1200" b="1" i="1" dirty="0" smtClean="0">
                <a:latin typeface="Cambria" panose="02040503050406030204" pitchFamily="18" charset="0"/>
                <a:ea typeface="Cambria" panose="02040503050406030204" pitchFamily="18" charset="0"/>
              </a:rPr>
              <a:t>        annual </a:t>
            </a:r>
            <a:r>
              <a:rPr lang="en-US" altLang="zh-CN" sz="1200" b="1" i="1" dirty="0">
                <a:latin typeface="Cambria" panose="02040503050406030204" pitchFamily="18" charset="0"/>
                <a:ea typeface="Cambria" panose="02040503050406030204" pitchFamily="18" charset="0"/>
              </a:rPr>
              <a:t>degradation 0.45</a:t>
            </a:r>
            <a:endParaRPr lang="zh-CN" altLang="en-US" sz="1200" b="1" i="1" dirty="0">
              <a:latin typeface="Cambria" panose="02040503050406030204" pitchFamily="18" charset="0"/>
            </a:endParaRPr>
          </a:p>
        </p:txBody>
      </p:sp>
      <p:sp>
        <p:nvSpPr>
          <p:cNvPr id="2" name="矩形 1"/>
          <p:cNvSpPr/>
          <p:nvPr/>
        </p:nvSpPr>
        <p:spPr>
          <a:xfrm>
            <a:off x="586562" y="5176197"/>
            <a:ext cx="6622090" cy="1477328"/>
          </a:xfrm>
          <a:prstGeom prst="rect">
            <a:avLst/>
          </a:prstGeom>
        </p:spPr>
        <p:txBody>
          <a:bodyPr wrap="square">
            <a:spAutoFit/>
          </a:bodyPr>
          <a:lstStyle/>
          <a:p>
            <a:r>
              <a:rPr lang="en-US" altLang="zh-CN" b="1" dirty="0" smtClean="0">
                <a:latin typeface="Cambria" panose="02040503050406030204" pitchFamily="18" charset="0"/>
                <a:ea typeface="Cambria" panose="02040503050406030204" pitchFamily="18" charset="0"/>
              </a:rPr>
              <a:t>Suppose </a:t>
            </a:r>
            <a:r>
              <a:rPr lang="en-US" altLang="zh-CN" b="1" dirty="0">
                <a:latin typeface="Cambria" panose="02040503050406030204" pitchFamily="18" charset="0"/>
                <a:ea typeface="Cambria" panose="02040503050406030204" pitchFamily="18" charset="0"/>
              </a:rPr>
              <a:t>the LCOE is the same,</a:t>
            </a:r>
          </a:p>
          <a:p>
            <a:pPr marL="285750" indent="-285750">
              <a:buClr>
                <a:srgbClr val="C00000"/>
              </a:buClr>
              <a:buFont typeface="Arial" panose="020B0604020202020204" pitchFamily="34" charset="0"/>
              <a:buChar char="•"/>
            </a:pPr>
            <a:r>
              <a:rPr lang="en-US" altLang="zh-CN" b="1" dirty="0" smtClean="0">
                <a:latin typeface="Cambria" panose="02040503050406030204" pitchFamily="18" charset="0"/>
                <a:ea typeface="Cambria" panose="02040503050406030204" pitchFamily="18" charset="0"/>
              </a:rPr>
              <a:t>For </a:t>
            </a:r>
            <a:r>
              <a:rPr lang="en-US" altLang="zh-CN" b="1" dirty="0">
                <a:latin typeface="Cambria" panose="02040503050406030204" pitchFamily="18" charset="0"/>
                <a:ea typeface="Cambria" panose="02040503050406030204" pitchFamily="18" charset="0"/>
              </a:rPr>
              <a:t>the same Module power, </a:t>
            </a:r>
            <a:r>
              <a:rPr lang="en-US" altLang="zh-CN" b="1" dirty="0" err="1">
                <a:latin typeface="Cambria" panose="02040503050406030204" pitchFamily="18" charset="0"/>
                <a:ea typeface="Cambria" panose="02040503050406030204" pitchFamily="18" charset="0"/>
              </a:rPr>
              <a:t>NTOPCon</a:t>
            </a:r>
            <a:r>
              <a:rPr lang="en-US" altLang="zh-CN" b="1" dirty="0">
                <a:latin typeface="Cambria" panose="02040503050406030204" pitchFamily="18" charset="0"/>
                <a:ea typeface="Cambria" panose="02040503050406030204" pitchFamily="18" charset="0"/>
              </a:rPr>
              <a:t> module has a extra</a:t>
            </a:r>
          </a:p>
          <a:p>
            <a:r>
              <a:rPr lang="en-US" altLang="zh-CN" b="1" dirty="0">
                <a:latin typeface="Cambria" panose="02040503050406030204" pitchFamily="18" charset="0"/>
                <a:ea typeface="Cambria" panose="02040503050406030204" pitchFamily="18" charset="0"/>
              </a:rPr>
              <a:t> </a:t>
            </a:r>
            <a:r>
              <a:rPr lang="en-US" altLang="zh-CN" b="1" dirty="0" smtClean="0">
                <a:latin typeface="Cambria" panose="02040503050406030204" pitchFamily="18" charset="0"/>
                <a:ea typeface="Cambria" panose="02040503050406030204" pitchFamily="18" charset="0"/>
              </a:rPr>
              <a:t>    value </a:t>
            </a:r>
            <a:r>
              <a:rPr lang="en-US" altLang="zh-CN" b="1" dirty="0">
                <a:latin typeface="Cambria" panose="02040503050406030204" pitchFamily="18" charset="0"/>
                <a:ea typeface="Cambria" panose="02040503050406030204" pitchFamily="18" charset="0"/>
              </a:rPr>
              <a:t>of 2.1 USC/</a:t>
            </a:r>
            <a:r>
              <a:rPr lang="en-US" altLang="zh-CN" b="1" dirty="0" err="1">
                <a:latin typeface="Cambria" panose="02040503050406030204" pitchFamily="18" charset="0"/>
                <a:ea typeface="Cambria" panose="02040503050406030204" pitchFamily="18" charset="0"/>
              </a:rPr>
              <a:t>Wp</a:t>
            </a:r>
            <a:r>
              <a:rPr lang="en-US" altLang="zh-CN" b="1" dirty="0">
                <a:latin typeface="Cambria" panose="02040503050406030204" pitchFamily="18" charset="0"/>
                <a:ea typeface="Cambria" panose="02040503050406030204" pitchFamily="18" charset="0"/>
              </a:rPr>
              <a:t> Vs. P-PERC module.</a:t>
            </a:r>
          </a:p>
          <a:p>
            <a:pPr marL="285750" indent="-285750">
              <a:buClr>
                <a:srgbClr val="C00000"/>
              </a:buClr>
              <a:buFont typeface="Arial" panose="020B0604020202020204" pitchFamily="34" charset="0"/>
              <a:buChar char="•"/>
            </a:pPr>
            <a:r>
              <a:rPr lang="en-US" altLang="zh-CN" b="1" dirty="0" err="1" smtClean="0">
                <a:latin typeface="Cambria" panose="02040503050406030204" pitchFamily="18" charset="0"/>
                <a:ea typeface="Cambria" panose="02040503050406030204" pitchFamily="18" charset="0"/>
              </a:rPr>
              <a:t>NTOPCon</a:t>
            </a:r>
            <a:r>
              <a:rPr lang="en-US" altLang="zh-CN" b="1" dirty="0" smtClean="0">
                <a:latin typeface="Cambria" panose="02040503050406030204" pitchFamily="18" charset="0"/>
                <a:ea typeface="Cambria" panose="02040503050406030204" pitchFamily="18" charset="0"/>
              </a:rPr>
              <a:t> </a:t>
            </a:r>
            <a:r>
              <a:rPr lang="en-US" altLang="zh-CN" b="1" dirty="0">
                <a:latin typeface="Cambria" panose="02040503050406030204" pitchFamily="18" charset="0"/>
                <a:ea typeface="Cambria" panose="02040503050406030204" pitchFamily="18" charset="0"/>
              </a:rPr>
              <a:t>module has a higher power of 30W, which brings </a:t>
            </a:r>
            <a:r>
              <a:rPr lang="en-US" altLang="zh-CN" b="1" dirty="0" smtClean="0">
                <a:latin typeface="Cambria" panose="02040503050406030204" pitchFamily="18" charset="0"/>
                <a:ea typeface="Cambria" panose="02040503050406030204" pitchFamily="18" charset="0"/>
              </a:rPr>
              <a:t> a premium </a:t>
            </a:r>
            <a:r>
              <a:rPr lang="en-US" altLang="zh-CN" b="1" dirty="0">
                <a:latin typeface="Cambria" panose="02040503050406030204" pitchFamily="18" charset="0"/>
                <a:ea typeface="Cambria" panose="02040503050406030204" pitchFamily="18" charset="0"/>
              </a:rPr>
              <a:t>of 3.8 USC/W.</a:t>
            </a:r>
            <a:endParaRPr lang="zh-CN" altLang="en-US" b="1" dirty="0">
              <a:latin typeface="Cambria" panose="02040503050406030204" pitchFamily="18" charset="0"/>
            </a:endParaRPr>
          </a:p>
        </p:txBody>
      </p:sp>
    </p:spTree>
    <p:extLst>
      <p:ext uri="{BB962C8B-B14F-4D97-AF65-F5344CB8AC3E}">
        <p14:creationId xmlns:p14="http://schemas.microsoft.com/office/powerpoint/2010/main" val="35430027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14</a:t>
            </a:fld>
            <a:endParaRPr lang="en-US" altLang="zh-CN" dirty="0"/>
          </a:p>
        </p:txBody>
      </p:sp>
      <p:sp>
        <p:nvSpPr>
          <p:cNvPr id="13" name="文本框 11">
            <a:extLst>
              <a:ext uri="{FF2B5EF4-FFF2-40B4-BE49-F238E27FC236}">
                <a16:creationId xmlns:a16="http://schemas.microsoft.com/office/drawing/2014/main" id="{82AED912-08DF-4C00-A1DC-7D4D870B9056}"/>
              </a:ext>
            </a:extLst>
          </p:cNvPr>
          <p:cNvSpPr txBox="1"/>
          <p:nvPr/>
        </p:nvSpPr>
        <p:spPr>
          <a:xfrm>
            <a:off x="1276371" y="189250"/>
            <a:ext cx="8614816" cy="497953"/>
          </a:xfrm>
          <a:prstGeom prst="rect">
            <a:avLst/>
          </a:prstGeom>
          <a:ln w="12700">
            <a:miter lim="400000"/>
          </a:ln>
        </p:spPr>
        <p:txBody>
          <a:bodyPr wrap="square" lIns="45718" tIns="45718" rIns="45718" bIns="45718">
            <a:sp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2400" dirty="0" smtClean="0">
                <a:latin typeface="微软雅黑" panose="020B0503020204020204" pitchFamily="34" charset="-122"/>
                <a:ea typeface="微软雅黑" panose="020B0503020204020204" pitchFamily="34" charset="-122"/>
                <a:cs typeface="Arial" panose="020B0604020202020204" pitchFamily="34" charset="0"/>
              </a:rPr>
              <a:t>Products-Residential roof</a:t>
            </a:r>
            <a:endParaRPr lang="en-US" altLang="zh-CN" sz="2400"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24" name="图片 23">
            <a:extLst>
              <a:ext uri="{FF2B5EF4-FFF2-40B4-BE49-F238E27FC236}">
                <a16:creationId xmlns:a16="http://schemas.microsoft.com/office/drawing/2014/main" id="{26E42688-A95E-374C-9661-4E5B9E65C4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120" y="2249970"/>
            <a:ext cx="1992056" cy="2840524"/>
          </a:xfrm>
          <a:prstGeom prst="rect">
            <a:avLst/>
          </a:prstGeom>
        </p:spPr>
      </p:pic>
      <p:sp>
        <p:nvSpPr>
          <p:cNvPr id="26" name="文本框 25"/>
          <p:cNvSpPr txBox="1"/>
          <p:nvPr/>
        </p:nvSpPr>
        <p:spPr>
          <a:xfrm>
            <a:off x="1085297" y="5216219"/>
            <a:ext cx="2515179" cy="1246495"/>
          </a:xfrm>
          <a:prstGeom prst="rect">
            <a:avLst/>
          </a:prstGeom>
          <a:noFill/>
        </p:spPr>
        <p:txBody>
          <a:bodyPr wrap="square" rtlCol="0">
            <a:spAutoFit/>
          </a:bodyPr>
          <a:lstStyle/>
          <a:p>
            <a:pPr marL="171450" indent="-171450" algn="l">
              <a:lnSpc>
                <a:spcPct val="125000"/>
              </a:lnSpc>
              <a:buClr>
                <a:srgbClr val="C00000"/>
              </a:buClr>
              <a:buFont typeface="Arial" panose="020B0604020202020204" pitchFamily="34" charset="0"/>
              <a:buChar char="•"/>
            </a:pPr>
            <a:r>
              <a:rPr lang="en-US" sz="1200" kern="0" dirty="0">
                <a:latin typeface="Cambria" panose="02040503050406030204" pitchFamily="18" charset="0"/>
                <a:ea typeface="Cambria" panose="02040503050406030204" pitchFamily="18" charset="0"/>
                <a:sym typeface="+mn-ea"/>
              </a:rPr>
              <a:t>Maximum power: </a:t>
            </a:r>
            <a:r>
              <a:rPr lang="en-US" sz="1200" kern="0" dirty="0" smtClean="0">
                <a:latin typeface="Cambria" panose="02040503050406030204" pitchFamily="18" charset="0"/>
                <a:ea typeface="Cambria" panose="02040503050406030204" pitchFamily="18" charset="0"/>
                <a:sym typeface="+mn-ea"/>
              </a:rPr>
              <a:t>425W</a:t>
            </a:r>
            <a:endParaRPr lang="en-US" sz="1200" kern="0" dirty="0">
              <a:latin typeface="Cambria" panose="02040503050406030204" pitchFamily="18" charset="0"/>
              <a:ea typeface="Cambria" panose="02040503050406030204" pitchFamily="18" charset="0"/>
              <a:sym typeface="+mn-ea"/>
            </a:endParaRPr>
          </a:p>
          <a:p>
            <a:pPr marL="171450" indent="-171450" algn="l">
              <a:lnSpc>
                <a:spcPct val="125000"/>
              </a:lnSpc>
              <a:buClr>
                <a:srgbClr val="C00000"/>
              </a:buClr>
              <a:buFont typeface="Arial" panose="020B0604020202020204" pitchFamily="34" charset="0"/>
              <a:buChar char="•"/>
            </a:pPr>
            <a:r>
              <a:rPr lang="en-US" sz="1200" kern="0" dirty="0">
                <a:latin typeface="Cambria" panose="02040503050406030204" pitchFamily="18" charset="0"/>
                <a:ea typeface="Cambria" panose="02040503050406030204" pitchFamily="18" charset="0"/>
                <a:sym typeface="+mn-ea"/>
              </a:rPr>
              <a:t>Maximum efficiency: 21.76%</a:t>
            </a:r>
          </a:p>
          <a:p>
            <a:pPr marL="171450" indent="-171450" algn="l">
              <a:lnSpc>
                <a:spcPct val="125000"/>
              </a:lnSpc>
              <a:buClr>
                <a:srgbClr val="C00000"/>
              </a:buClr>
              <a:buFont typeface="Arial" panose="020B0604020202020204" pitchFamily="34" charset="0"/>
              <a:buChar char="•"/>
            </a:pPr>
            <a:r>
              <a:rPr lang="en-US" sz="1200" kern="0" dirty="0">
                <a:latin typeface="Cambria" panose="02040503050406030204" pitchFamily="18" charset="0"/>
                <a:ea typeface="Cambria" panose="02040503050406030204" pitchFamily="18" charset="0"/>
              </a:rPr>
              <a:t>Real black modules</a:t>
            </a:r>
          </a:p>
          <a:p>
            <a:pPr marL="171450" indent="-171450">
              <a:lnSpc>
                <a:spcPct val="125000"/>
              </a:lnSpc>
              <a:buClr>
                <a:srgbClr val="C00000"/>
              </a:buClr>
              <a:buFont typeface="Arial" panose="020B0604020202020204" pitchFamily="34" charset="0"/>
              <a:buChar char="•"/>
            </a:pPr>
            <a:r>
              <a:rPr lang="en-US" sz="1200" kern="0" dirty="0">
                <a:latin typeface="Cambria" panose="02040503050406030204" pitchFamily="18" charset="0"/>
                <a:ea typeface="Cambria" panose="02040503050406030204" pitchFamily="18" charset="0"/>
              </a:rPr>
              <a:t>Type: </a:t>
            </a:r>
            <a:r>
              <a:rPr lang="en-US" sz="1200" b="1" kern="0" dirty="0" smtClean="0">
                <a:latin typeface="Cambria" panose="02040503050406030204" pitchFamily="18" charset="0"/>
                <a:ea typeface="Cambria" panose="02040503050406030204" pitchFamily="18" charset="0"/>
              </a:rPr>
              <a:t>HD108N-M10</a:t>
            </a:r>
            <a:endParaRPr lang="en-US" sz="1200" b="1" kern="0" dirty="0">
              <a:latin typeface="Cambria" panose="02040503050406030204" pitchFamily="18" charset="0"/>
              <a:ea typeface="+mj-ea"/>
            </a:endParaRPr>
          </a:p>
          <a:p>
            <a:pPr>
              <a:lnSpc>
                <a:spcPct val="125000"/>
              </a:lnSpc>
              <a:buClr>
                <a:srgbClr val="C00000"/>
              </a:buClr>
            </a:pPr>
            <a:r>
              <a:rPr lang="en-US" sz="1200" b="1" kern="0" dirty="0">
                <a:latin typeface="Cambria" panose="02040503050406030204" pitchFamily="18" charset="0"/>
                <a:ea typeface="+mj-ea"/>
              </a:rPr>
              <a:t> </a:t>
            </a:r>
            <a:r>
              <a:rPr lang="en-US" sz="1200" b="1" kern="0" dirty="0" smtClean="0">
                <a:latin typeface="Cambria" panose="02040503050406030204" pitchFamily="18" charset="0"/>
                <a:ea typeface="+mj-ea"/>
              </a:rPr>
              <a:t>                </a:t>
            </a:r>
            <a:r>
              <a:rPr lang="en-US" sz="1200" b="1" kern="0" dirty="0" smtClean="0">
                <a:latin typeface="Cambria" panose="02040503050406030204" pitchFamily="18" charset="0"/>
                <a:ea typeface="Cambria" panose="02040503050406030204" pitchFamily="18" charset="0"/>
              </a:rPr>
              <a:t>HT108N-M10</a:t>
            </a:r>
            <a:endParaRPr lang="zh-CN" altLang="en-US" sz="1200" b="1" kern="0" dirty="0">
              <a:latin typeface="Cambria" panose="02040503050406030204" pitchFamily="18" charset="0"/>
              <a:ea typeface="+mj-ea"/>
            </a:endParaRPr>
          </a:p>
        </p:txBody>
      </p:sp>
      <p:pic>
        <p:nvPicPr>
          <p:cNvPr id="27" name="图片 26">
            <a:extLst>
              <a:ext uri="{FF2B5EF4-FFF2-40B4-BE49-F238E27FC236}">
                <a16:creationId xmlns:a16="http://schemas.microsoft.com/office/drawing/2014/main" id="{1CD188DF-E714-8943-93FE-491CB643A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38823" y="2308340"/>
            <a:ext cx="2004352" cy="2729854"/>
          </a:xfrm>
          <a:prstGeom prst="rect">
            <a:avLst/>
          </a:prstGeom>
        </p:spPr>
      </p:pic>
      <p:sp>
        <p:nvSpPr>
          <p:cNvPr id="28" name="文本框 27"/>
          <p:cNvSpPr txBox="1"/>
          <p:nvPr/>
        </p:nvSpPr>
        <p:spPr>
          <a:xfrm>
            <a:off x="4997607" y="5216219"/>
            <a:ext cx="2260555" cy="1015663"/>
          </a:xfrm>
          <a:prstGeom prst="rect">
            <a:avLst/>
          </a:prstGeom>
          <a:noFill/>
        </p:spPr>
        <p:txBody>
          <a:bodyPr wrap="none" rtlCol="0">
            <a:spAutoFit/>
          </a:bodyPr>
          <a:lstStyle/>
          <a:p>
            <a:pPr marL="171450" indent="-171450" algn="l">
              <a:lnSpc>
                <a:spcPct val="125000"/>
              </a:lnSpc>
              <a:buClr>
                <a:srgbClr val="C00000"/>
              </a:buClr>
              <a:buFont typeface="Arial" panose="020B0604020202020204" pitchFamily="34" charset="0"/>
              <a:buChar char="•"/>
            </a:pPr>
            <a:r>
              <a:rPr lang="en-US" sz="1200" kern="0" dirty="0">
                <a:latin typeface="Cambria" panose="02040503050406030204" pitchFamily="18" charset="0"/>
                <a:ea typeface="Cambria" panose="02040503050406030204" pitchFamily="18" charset="0"/>
                <a:sym typeface="+mn-ea"/>
              </a:rPr>
              <a:t>Maximum power: </a:t>
            </a:r>
            <a:r>
              <a:rPr lang="en-US" sz="1200" kern="0" dirty="0" smtClean="0">
                <a:latin typeface="Cambria" panose="02040503050406030204" pitchFamily="18" charset="0"/>
                <a:ea typeface="Cambria" panose="02040503050406030204" pitchFamily="18" charset="0"/>
                <a:sym typeface="+mn-ea"/>
              </a:rPr>
              <a:t>430W</a:t>
            </a:r>
            <a:endParaRPr lang="en-US" sz="1200" kern="0" dirty="0">
              <a:latin typeface="Cambria" panose="02040503050406030204" pitchFamily="18" charset="0"/>
              <a:ea typeface="Cambria" panose="02040503050406030204" pitchFamily="18" charset="0"/>
              <a:sym typeface="+mn-ea"/>
            </a:endParaRPr>
          </a:p>
          <a:p>
            <a:pPr marL="171450" indent="-171450" algn="l">
              <a:lnSpc>
                <a:spcPct val="125000"/>
              </a:lnSpc>
              <a:buClr>
                <a:srgbClr val="C00000"/>
              </a:buClr>
              <a:buFont typeface="Arial" panose="020B0604020202020204" pitchFamily="34" charset="0"/>
              <a:buChar char="•"/>
            </a:pPr>
            <a:r>
              <a:rPr lang="en-US" sz="1200" kern="0" dirty="0">
                <a:latin typeface="Cambria" panose="02040503050406030204" pitchFamily="18" charset="0"/>
                <a:ea typeface="Cambria" panose="02040503050406030204" pitchFamily="18" charset="0"/>
                <a:sym typeface="+mn-ea"/>
              </a:rPr>
              <a:t>Maximum efficiency: </a:t>
            </a:r>
            <a:r>
              <a:rPr lang="en-US" sz="1200" kern="0" dirty="0" smtClean="0">
                <a:latin typeface="Cambria" panose="02040503050406030204" pitchFamily="18" charset="0"/>
                <a:ea typeface="Cambria" panose="02040503050406030204" pitchFamily="18" charset="0"/>
                <a:sym typeface="+mn-ea"/>
              </a:rPr>
              <a:t>22.02%</a:t>
            </a:r>
            <a:endParaRPr lang="en-US" sz="1200" kern="0" dirty="0">
              <a:latin typeface="Cambria" panose="02040503050406030204" pitchFamily="18" charset="0"/>
              <a:ea typeface="Cambria" panose="02040503050406030204" pitchFamily="18" charset="0"/>
              <a:sym typeface="+mn-ea"/>
            </a:endParaRPr>
          </a:p>
          <a:p>
            <a:pPr marL="171450" indent="-171450">
              <a:lnSpc>
                <a:spcPct val="125000"/>
              </a:lnSpc>
              <a:buClr>
                <a:srgbClr val="C00000"/>
              </a:buClr>
              <a:buFont typeface="Arial" panose="020B0604020202020204" pitchFamily="34" charset="0"/>
              <a:buChar char="•"/>
            </a:pPr>
            <a:r>
              <a:rPr lang="en-US" sz="1200" kern="0" dirty="0">
                <a:latin typeface="Cambria" panose="02040503050406030204" pitchFamily="18" charset="0"/>
                <a:ea typeface="Cambria" panose="02040503050406030204" pitchFamily="18" charset="0"/>
              </a:rPr>
              <a:t>Type: </a:t>
            </a:r>
            <a:r>
              <a:rPr lang="en-US" sz="1200" b="1" kern="0" dirty="0" smtClean="0">
                <a:latin typeface="Cambria" panose="02040503050406030204" pitchFamily="18" charset="0"/>
                <a:ea typeface="Cambria" panose="02040503050406030204" pitchFamily="18" charset="0"/>
              </a:rPr>
              <a:t>HD108N-M10</a:t>
            </a:r>
            <a:endParaRPr lang="en-US" sz="1200" b="1" kern="0" dirty="0">
              <a:latin typeface="Cambria" panose="02040503050406030204" pitchFamily="18" charset="0"/>
              <a:ea typeface="Cambria" panose="02040503050406030204" pitchFamily="18" charset="0"/>
            </a:endParaRPr>
          </a:p>
          <a:p>
            <a:pPr algn="l">
              <a:lnSpc>
                <a:spcPct val="125000"/>
              </a:lnSpc>
              <a:buClr>
                <a:srgbClr val="C00000"/>
              </a:buClr>
            </a:pPr>
            <a:r>
              <a:rPr lang="en-US" sz="1200" kern="0" dirty="0" smtClean="0">
                <a:latin typeface="Cambria" panose="02040503050406030204" pitchFamily="18" charset="0"/>
                <a:ea typeface="Cambria" panose="02040503050406030204" pitchFamily="18" charset="0"/>
              </a:rPr>
              <a:t>              </a:t>
            </a:r>
            <a:r>
              <a:rPr lang="en-US" sz="1200" kern="0" dirty="0" smtClean="0">
                <a:latin typeface="Cambria" panose="02040503050406030204" pitchFamily="18" charset="0"/>
                <a:ea typeface="Cambria" panose="02040503050406030204" pitchFamily="18" charset="0"/>
                <a:sym typeface="+mn-ea"/>
              </a:rPr>
              <a:t>       </a:t>
            </a:r>
            <a:endParaRPr lang="en-US" sz="1200" kern="0" dirty="0">
              <a:latin typeface="Cambria" panose="02040503050406030204" pitchFamily="18" charset="0"/>
              <a:ea typeface="Cambria" panose="02040503050406030204" pitchFamily="18" charset="0"/>
              <a:sym typeface="+mn-ea"/>
            </a:endParaRPr>
          </a:p>
        </p:txBody>
      </p:sp>
      <p:pic>
        <p:nvPicPr>
          <p:cNvPr id="29" name="图片 28">
            <a:extLst>
              <a:ext uri="{FF2B5EF4-FFF2-40B4-BE49-F238E27FC236}">
                <a16:creationId xmlns:a16="http://schemas.microsoft.com/office/drawing/2014/main" id="{72B1D242-55B3-D245-8773-919E693B0BB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33593" y="2227238"/>
            <a:ext cx="2006600" cy="2730500"/>
          </a:xfrm>
          <a:prstGeom prst="rect">
            <a:avLst/>
          </a:prstGeom>
        </p:spPr>
      </p:pic>
      <p:sp>
        <p:nvSpPr>
          <p:cNvPr id="30" name="文本框 29"/>
          <p:cNvSpPr txBox="1"/>
          <p:nvPr/>
        </p:nvSpPr>
        <p:spPr>
          <a:xfrm>
            <a:off x="9019420" y="5196982"/>
            <a:ext cx="2260555" cy="1246495"/>
          </a:xfrm>
          <a:prstGeom prst="rect">
            <a:avLst/>
          </a:prstGeom>
          <a:noFill/>
        </p:spPr>
        <p:txBody>
          <a:bodyPr wrap="none" rtlCol="0">
            <a:spAutoFit/>
          </a:bodyPr>
          <a:lstStyle>
            <a:defPPr>
              <a:defRPr lang="zh-CN"/>
            </a:defPPr>
            <a:lvl1pPr marL="171450" indent="-171450">
              <a:lnSpc>
                <a:spcPct val="125000"/>
              </a:lnSpc>
              <a:buClr>
                <a:srgbClr val="C00000"/>
              </a:buClr>
              <a:buFont typeface="Arial" panose="020B0604020202020204" pitchFamily="34" charset="0"/>
              <a:buChar char="•"/>
              <a:defRPr sz="1000" kern="0">
                <a:latin typeface="Cambria" panose="02040503050406030204" pitchFamily="18" charset="0"/>
                <a:ea typeface="Cambria" panose="02040503050406030204" pitchFamily="18" charset="0"/>
              </a:defRPr>
            </a:lvl1pPr>
          </a:lstStyle>
          <a:p>
            <a:r>
              <a:rPr lang="en-US" sz="1200" dirty="0">
                <a:sym typeface="+mn-ea"/>
              </a:rPr>
              <a:t>Maximum power: </a:t>
            </a:r>
            <a:r>
              <a:rPr lang="en-US" sz="1200" dirty="0" smtClean="0">
                <a:sym typeface="+mn-ea"/>
              </a:rPr>
              <a:t>430W</a:t>
            </a:r>
            <a:endParaRPr lang="en-US" sz="1200" dirty="0">
              <a:sym typeface="+mn-ea"/>
            </a:endParaRPr>
          </a:p>
          <a:p>
            <a:r>
              <a:rPr lang="en-US" sz="1200" dirty="0">
                <a:sym typeface="+mn-ea"/>
              </a:rPr>
              <a:t>Maximum efficiency: </a:t>
            </a:r>
            <a:r>
              <a:rPr lang="en-US" sz="1200" dirty="0" smtClean="0">
                <a:sym typeface="+mn-ea"/>
              </a:rPr>
              <a:t>22.02%</a:t>
            </a:r>
            <a:endParaRPr lang="en-US" sz="1200" dirty="0">
              <a:sym typeface="+mn-ea"/>
            </a:endParaRPr>
          </a:p>
          <a:p>
            <a:r>
              <a:rPr lang="en-US" sz="1200" dirty="0"/>
              <a:t>Weight: </a:t>
            </a:r>
            <a:r>
              <a:rPr lang="en-US" sz="1200" dirty="0" smtClean="0"/>
              <a:t>21.5kg</a:t>
            </a:r>
            <a:endParaRPr lang="en-US" sz="1200" dirty="0"/>
          </a:p>
          <a:p>
            <a:r>
              <a:rPr lang="en-US" sz="1200" dirty="0"/>
              <a:t>Type: </a:t>
            </a:r>
            <a:r>
              <a:rPr lang="en-US" sz="1200" b="1" dirty="0"/>
              <a:t>HT108N-M10</a:t>
            </a:r>
          </a:p>
          <a:p>
            <a:pPr marL="0" indent="0">
              <a:buNone/>
            </a:pPr>
            <a:r>
              <a:rPr lang="en-US" sz="1200" dirty="0" smtClean="0"/>
              <a:t>     </a:t>
            </a:r>
            <a:r>
              <a:rPr lang="en-US" sz="1200" dirty="0" smtClean="0">
                <a:sym typeface="+mn-ea"/>
              </a:rPr>
              <a:t>       </a:t>
            </a:r>
            <a:endParaRPr lang="en-US" sz="1200" dirty="0">
              <a:sym typeface="+mn-ea"/>
            </a:endParaRPr>
          </a:p>
        </p:txBody>
      </p:sp>
      <p:grpSp>
        <p:nvGrpSpPr>
          <p:cNvPr id="5" name="组合 4"/>
          <p:cNvGrpSpPr/>
          <p:nvPr/>
        </p:nvGrpSpPr>
        <p:grpSpPr>
          <a:xfrm>
            <a:off x="1423461" y="1576373"/>
            <a:ext cx="1381374" cy="337015"/>
            <a:chOff x="1274479" y="4980392"/>
            <a:chExt cx="1381374" cy="337015"/>
          </a:xfrm>
        </p:grpSpPr>
        <p:sp>
          <p:nvSpPr>
            <p:cNvPr id="31" name="文本框 30"/>
            <p:cNvSpPr txBox="1"/>
            <p:nvPr/>
          </p:nvSpPr>
          <p:spPr>
            <a:xfrm>
              <a:off x="1990286" y="4980392"/>
              <a:ext cx="665567" cy="337015"/>
            </a:xfrm>
            <a:prstGeom prst="rect">
              <a:avLst/>
            </a:prstGeom>
            <a:noFill/>
          </p:spPr>
          <p:txBody>
            <a:bodyPr wrap="none" rtlCol="0">
              <a:spAutoFit/>
            </a:bodyPr>
            <a:lstStyle/>
            <a:p>
              <a:pPr algn="l">
                <a:lnSpc>
                  <a:spcPct val="125000"/>
                </a:lnSpc>
                <a:buClr>
                  <a:schemeClr val="accent1"/>
                </a:buClr>
              </a:pPr>
              <a:r>
                <a:rPr lang="en-US" sz="1400" b="1" kern="0" dirty="0">
                  <a:latin typeface="+mj-ea"/>
                  <a:ea typeface="+mj-ea"/>
                </a:rPr>
                <a:t>Black</a:t>
              </a:r>
            </a:p>
          </p:txBody>
        </p:sp>
        <p:pic>
          <p:nvPicPr>
            <p:cNvPr id="32" name="图片 31">
              <a:extLst>
                <a:ext uri="{FF2B5EF4-FFF2-40B4-BE49-F238E27FC236}">
                  <a16:creationId xmlns:a16="http://schemas.microsoft.com/office/drawing/2014/main" id="{76DFC3A9-7FFD-9746-98DD-6F2E145B98B3}"/>
                </a:ext>
              </a:extLst>
            </p:cNvPr>
            <p:cNvPicPr>
              <a:picLocks noChangeAspect="1"/>
            </p:cNvPicPr>
            <p:nvPr/>
          </p:nvPicPr>
          <p:blipFill>
            <a:blip r:embed="rId7"/>
            <a:stretch>
              <a:fillRect/>
            </a:stretch>
          </p:blipFill>
          <p:spPr>
            <a:xfrm>
              <a:off x="1274479" y="5006809"/>
              <a:ext cx="715807" cy="224917"/>
            </a:xfrm>
            <a:prstGeom prst="rect">
              <a:avLst/>
            </a:prstGeom>
          </p:spPr>
        </p:pic>
      </p:grpSp>
      <p:grpSp>
        <p:nvGrpSpPr>
          <p:cNvPr id="33" name="组合 32"/>
          <p:cNvGrpSpPr/>
          <p:nvPr/>
        </p:nvGrpSpPr>
        <p:grpSpPr>
          <a:xfrm>
            <a:off x="5335175" y="1576202"/>
            <a:ext cx="1211647" cy="337185"/>
            <a:chOff x="5148463" y="4980392"/>
            <a:chExt cx="1211647" cy="337185"/>
          </a:xfrm>
        </p:grpSpPr>
        <p:sp>
          <p:nvSpPr>
            <p:cNvPr id="34" name="文本框 33"/>
            <p:cNvSpPr txBox="1"/>
            <p:nvPr/>
          </p:nvSpPr>
          <p:spPr>
            <a:xfrm>
              <a:off x="5862905" y="4980392"/>
              <a:ext cx="497205" cy="337185"/>
            </a:xfrm>
            <a:prstGeom prst="rect">
              <a:avLst/>
            </a:prstGeom>
            <a:noFill/>
          </p:spPr>
          <p:txBody>
            <a:bodyPr wrap="none" rtlCol="0">
              <a:spAutoFit/>
            </a:bodyPr>
            <a:lstStyle/>
            <a:p>
              <a:pPr algn="l">
                <a:lnSpc>
                  <a:spcPct val="125000"/>
                </a:lnSpc>
                <a:buClr>
                  <a:schemeClr val="accent1"/>
                </a:buClr>
              </a:pPr>
              <a:r>
                <a:rPr lang="en-US" sz="1400" b="1" kern="0" dirty="0">
                  <a:latin typeface="+mj-ea"/>
                  <a:ea typeface="+mj-ea"/>
                  <a:sym typeface="+mn-ea"/>
                </a:rPr>
                <a:t>Pro</a:t>
              </a:r>
            </a:p>
          </p:txBody>
        </p:sp>
        <p:pic>
          <p:nvPicPr>
            <p:cNvPr id="35" name="图片 34">
              <a:extLst>
                <a:ext uri="{FF2B5EF4-FFF2-40B4-BE49-F238E27FC236}">
                  <a16:creationId xmlns:a16="http://schemas.microsoft.com/office/drawing/2014/main" id="{84E2AA4E-5B14-2345-887D-BF19AF0A8A43}"/>
                </a:ext>
              </a:extLst>
            </p:cNvPr>
            <p:cNvPicPr>
              <a:picLocks noChangeAspect="1"/>
            </p:cNvPicPr>
            <p:nvPr/>
          </p:nvPicPr>
          <p:blipFill>
            <a:blip r:embed="rId7"/>
            <a:stretch>
              <a:fillRect/>
            </a:stretch>
          </p:blipFill>
          <p:spPr>
            <a:xfrm>
              <a:off x="5148463" y="5006809"/>
              <a:ext cx="715807" cy="224917"/>
            </a:xfrm>
            <a:prstGeom prst="rect">
              <a:avLst/>
            </a:prstGeom>
          </p:spPr>
        </p:pic>
      </p:grpSp>
      <p:grpSp>
        <p:nvGrpSpPr>
          <p:cNvPr id="36" name="组合 35"/>
          <p:cNvGrpSpPr/>
          <p:nvPr/>
        </p:nvGrpSpPr>
        <p:grpSpPr>
          <a:xfrm>
            <a:off x="9115673" y="1576202"/>
            <a:ext cx="1421489" cy="337185"/>
            <a:chOff x="8806063" y="4970723"/>
            <a:chExt cx="1421489" cy="337185"/>
          </a:xfrm>
        </p:grpSpPr>
        <p:sp>
          <p:nvSpPr>
            <p:cNvPr id="37" name="文本框 36"/>
            <p:cNvSpPr txBox="1"/>
            <p:nvPr/>
          </p:nvSpPr>
          <p:spPr>
            <a:xfrm>
              <a:off x="9531592" y="4970723"/>
              <a:ext cx="695960" cy="337185"/>
            </a:xfrm>
            <a:prstGeom prst="rect">
              <a:avLst/>
            </a:prstGeom>
            <a:noFill/>
          </p:spPr>
          <p:txBody>
            <a:bodyPr wrap="none" rtlCol="0">
              <a:spAutoFit/>
            </a:bodyPr>
            <a:lstStyle/>
            <a:p>
              <a:pPr algn="l">
                <a:lnSpc>
                  <a:spcPct val="125000"/>
                </a:lnSpc>
                <a:buClr>
                  <a:schemeClr val="accent1"/>
                </a:buClr>
              </a:pPr>
              <a:r>
                <a:rPr lang="en-US" sz="1400" b="1" kern="0" dirty="0">
                  <a:latin typeface="+mj-ea"/>
                  <a:ea typeface="+mj-ea"/>
                  <a:sym typeface="+mn-ea"/>
                </a:rPr>
                <a:t>Light </a:t>
              </a:r>
            </a:p>
          </p:txBody>
        </p:sp>
        <p:pic>
          <p:nvPicPr>
            <p:cNvPr id="38" name="图片 37">
              <a:extLst>
                <a:ext uri="{FF2B5EF4-FFF2-40B4-BE49-F238E27FC236}">
                  <a16:creationId xmlns:a16="http://schemas.microsoft.com/office/drawing/2014/main" id="{A9D8BB61-15FD-0F46-BAC1-AB6F6A9F91B8}"/>
                </a:ext>
              </a:extLst>
            </p:cNvPr>
            <p:cNvPicPr>
              <a:picLocks noChangeAspect="1"/>
            </p:cNvPicPr>
            <p:nvPr/>
          </p:nvPicPr>
          <p:blipFill>
            <a:blip r:embed="rId7"/>
            <a:stretch>
              <a:fillRect/>
            </a:stretch>
          </p:blipFill>
          <p:spPr>
            <a:xfrm>
              <a:off x="8806063" y="5006809"/>
              <a:ext cx="715807" cy="224917"/>
            </a:xfrm>
            <a:prstGeom prst="rect">
              <a:avLst/>
            </a:prstGeom>
          </p:spPr>
        </p:pic>
      </p:grpSp>
    </p:spTree>
    <p:extLst>
      <p:ext uri="{BB962C8B-B14F-4D97-AF65-F5344CB8AC3E}">
        <p14:creationId xmlns:p14="http://schemas.microsoft.com/office/powerpoint/2010/main" val="2950865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15</a:t>
            </a:fld>
            <a:endParaRPr lang="en-US" altLang="zh-CN" dirty="0"/>
          </a:p>
        </p:txBody>
      </p:sp>
      <p:sp>
        <p:nvSpPr>
          <p:cNvPr id="13" name="文本框 11">
            <a:extLst>
              <a:ext uri="{FF2B5EF4-FFF2-40B4-BE49-F238E27FC236}">
                <a16:creationId xmlns:a16="http://schemas.microsoft.com/office/drawing/2014/main" id="{82AED912-08DF-4C00-A1DC-7D4D870B9056}"/>
              </a:ext>
            </a:extLst>
          </p:cNvPr>
          <p:cNvSpPr txBox="1"/>
          <p:nvPr/>
        </p:nvSpPr>
        <p:spPr>
          <a:xfrm>
            <a:off x="1276371" y="189250"/>
            <a:ext cx="8614816" cy="497953"/>
          </a:xfrm>
          <a:prstGeom prst="rect">
            <a:avLst/>
          </a:prstGeom>
          <a:ln w="12700">
            <a:miter lim="400000"/>
          </a:ln>
        </p:spPr>
        <p:txBody>
          <a:bodyPr wrap="square" lIns="45718" tIns="45718" rIns="45718" bIns="45718">
            <a:sp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2400" dirty="0" smtClean="0">
                <a:latin typeface="微软雅黑" panose="020B0503020204020204" pitchFamily="34" charset="-122"/>
                <a:ea typeface="微软雅黑" panose="020B0503020204020204" pitchFamily="34" charset="-122"/>
                <a:cs typeface="Arial" panose="020B0604020202020204" pitchFamily="34" charset="0"/>
              </a:rPr>
              <a:t>Products-Residential roof</a:t>
            </a:r>
            <a:endParaRPr lang="en-US" altLang="zh-CN" sz="2400"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2440206186"/>
              </p:ext>
            </p:extLst>
          </p:nvPr>
        </p:nvGraphicFramePr>
        <p:xfrm>
          <a:off x="844063" y="2212199"/>
          <a:ext cx="10767366" cy="2865120"/>
        </p:xfrm>
        <a:graphic>
          <a:graphicData uri="http://schemas.openxmlformats.org/drawingml/2006/table">
            <a:tbl>
              <a:tblPr firstRow="1" bandRow="1">
                <a:tableStyleId>{5940675A-B579-460E-94D1-54222C63F5DA}</a:tableStyleId>
              </a:tblPr>
              <a:tblGrid>
                <a:gridCol w="1392700">
                  <a:extLst>
                    <a:ext uri="{9D8B030D-6E8A-4147-A177-3AD203B41FA5}">
                      <a16:colId xmlns:a16="http://schemas.microsoft.com/office/drawing/2014/main" val="1481878191"/>
                    </a:ext>
                  </a:extLst>
                </a:gridCol>
                <a:gridCol w="1800665">
                  <a:extLst>
                    <a:ext uri="{9D8B030D-6E8A-4147-A177-3AD203B41FA5}">
                      <a16:colId xmlns:a16="http://schemas.microsoft.com/office/drawing/2014/main" val="2713341805"/>
                    </a:ext>
                  </a:extLst>
                </a:gridCol>
                <a:gridCol w="2602523">
                  <a:extLst>
                    <a:ext uri="{9D8B030D-6E8A-4147-A177-3AD203B41FA5}">
                      <a16:colId xmlns:a16="http://schemas.microsoft.com/office/drawing/2014/main" val="3242529591"/>
                    </a:ext>
                  </a:extLst>
                </a:gridCol>
                <a:gridCol w="1463040">
                  <a:extLst>
                    <a:ext uri="{9D8B030D-6E8A-4147-A177-3AD203B41FA5}">
                      <a16:colId xmlns:a16="http://schemas.microsoft.com/office/drawing/2014/main" val="2158363751"/>
                    </a:ext>
                  </a:extLst>
                </a:gridCol>
                <a:gridCol w="1097280">
                  <a:extLst>
                    <a:ext uri="{9D8B030D-6E8A-4147-A177-3AD203B41FA5}">
                      <a16:colId xmlns:a16="http://schemas.microsoft.com/office/drawing/2014/main" val="1817193952"/>
                    </a:ext>
                  </a:extLst>
                </a:gridCol>
                <a:gridCol w="787791">
                  <a:extLst>
                    <a:ext uri="{9D8B030D-6E8A-4147-A177-3AD203B41FA5}">
                      <a16:colId xmlns:a16="http://schemas.microsoft.com/office/drawing/2014/main" val="3740738644"/>
                    </a:ext>
                  </a:extLst>
                </a:gridCol>
                <a:gridCol w="1623367">
                  <a:extLst>
                    <a:ext uri="{9D8B030D-6E8A-4147-A177-3AD203B41FA5}">
                      <a16:colId xmlns:a16="http://schemas.microsoft.com/office/drawing/2014/main" val="2140066785"/>
                    </a:ext>
                  </a:extLst>
                </a:gridCol>
              </a:tblGrid>
              <a:tr h="511184">
                <a:tc>
                  <a:txBody>
                    <a:bodyPr/>
                    <a:lstStyle/>
                    <a:p>
                      <a:pPr algn="ctr"/>
                      <a:r>
                        <a:rPr lang="en-US" altLang="zh-CN" b="1" dirty="0" smtClean="0">
                          <a:latin typeface="Cambria" panose="02040503050406030204" pitchFamily="18" charset="0"/>
                        </a:rPr>
                        <a:t>Series</a:t>
                      </a:r>
                      <a:endParaRPr lang="zh-CN" altLang="en-US" b="1" dirty="0">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Type</a:t>
                      </a:r>
                      <a:endParaRPr lang="zh-CN" altLang="en-US" sz="1600" b="1" dirty="0">
                        <a:solidFill>
                          <a:schemeClr val="bg1"/>
                        </a:solidFill>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structure</a:t>
                      </a: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String</a:t>
                      </a:r>
                      <a:r>
                        <a:rPr lang="en-US" altLang="zh-CN" sz="1600" b="1" baseline="0" dirty="0" smtClean="0">
                          <a:solidFill>
                            <a:schemeClr val="bg1"/>
                          </a:solidFill>
                          <a:latin typeface="Cambria" panose="02040503050406030204" pitchFamily="18" charset="0"/>
                          <a:ea typeface="Cambria" panose="02040503050406030204" pitchFamily="18" charset="0"/>
                        </a:rPr>
                        <a:t> Connector</a:t>
                      </a:r>
                      <a:endParaRPr lang="zh-CN" altLang="en-US" sz="1600" b="1" dirty="0">
                        <a:solidFill>
                          <a:schemeClr val="bg1"/>
                        </a:solidFill>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rPr>
                        <a:t>Cell</a:t>
                      </a:r>
                      <a:r>
                        <a:rPr lang="en-US" altLang="zh-CN" sz="1600" b="1" baseline="0" dirty="0" smtClean="0">
                          <a:solidFill>
                            <a:schemeClr val="bg1"/>
                          </a:solidFill>
                          <a:latin typeface="Cambria" panose="02040503050406030204" pitchFamily="18" charset="0"/>
                        </a:rPr>
                        <a:t> Type</a:t>
                      </a:r>
                      <a:endParaRPr lang="zh-CN" altLang="en-US" sz="1600" b="1" dirty="0">
                        <a:solidFill>
                          <a:schemeClr val="bg1"/>
                        </a:solidFill>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Frame</a:t>
                      </a:r>
                      <a:endParaRPr lang="zh-CN" altLang="en-US" sz="1600" b="1" dirty="0">
                        <a:solidFill>
                          <a:schemeClr val="bg1"/>
                        </a:solidFill>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Dimension</a:t>
                      </a:r>
                      <a:endParaRPr lang="zh-CN" altLang="en-US" sz="1600" b="1" dirty="0">
                        <a:solidFill>
                          <a:schemeClr val="bg1"/>
                        </a:solidFill>
                        <a:latin typeface="Cambria" panose="02040503050406030204" pitchFamily="18" charset="0"/>
                      </a:endParaRPr>
                    </a:p>
                  </a:txBody>
                  <a:tcPr anchor="ctr">
                    <a:solidFill>
                      <a:srgbClr val="C00000"/>
                    </a:solidFill>
                  </a:tcPr>
                </a:tc>
                <a:extLst>
                  <a:ext uri="{0D108BD9-81ED-4DB2-BD59-A6C34878D82A}">
                    <a16:rowId xmlns:a16="http://schemas.microsoft.com/office/drawing/2014/main" val="1028510075"/>
                  </a:ext>
                </a:extLst>
              </a:tr>
              <a:tr h="420975">
                <a:tc>
                  <a:txBody>
                    <a:bodyPr/>
                    <a:lstStyle/>
                    <a:p>
                      <a:pPr algn="ctr"/>
                      <a:r>
                        <a:rPr lang="en-US" altLang="zh-CN"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Niwa</a:t>
                      </a:r>
                      <a:r>
                        <a:rPr lang="en-US" altLang="zh-CN" b="1" baseline="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Pro</a:t>
                      </a:r>
                      <a:endParaRPr lang="zh-CN" altLang="en-US" b="1" dirty="0">
                        <a:effectLst>
                          <a:outerShdw blurRad="38100" dist="38100" dir="2700000" algn="tl">
                            <a:srgbClr val="000000">
                              <a:alpha val="43137"/>
                            </a:srgbClr>
                          </a:outerShdw>
                        </a:effectLst>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HD108N</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Front</a:t>
                      </a:r>
                      <a:r>
                        <a:rPr lang="en-US" altLang="zh-CN" sz="1400" baseline="0" dirty="0" smtClean="0">
                          <a:latin typeface="Cambria" panose="02040503050406030204" pitchFamily="18" charset="0"/>
                          <a:ea typeface="Cambria" panose="02040503050406030204" pitchFamily="18" charset="0"/>
                        </a:rPr>
                        <a:t>: AR coating glass</a:t>
                      </a:r>
                    </a:p>
                    <a:p>
                      <a:pPr algn="ctr"/>
                      <a:r>
                        <a:rPr lang="en-US" altLang="zh-CN" sz="1400" baseline="0" dirty="0" smtClean="0">
                          <a:latin typeface="Cambria" panose="02040503050406030204" pitchFamily="18" charset="0"/>
                          <a:ea typeface="Cambria" panose="02040503050406030204" pitchFamily="18" charset="0"/>
                        </a:rPr>
                        <a:t>Back: white glazed grid glass</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Silver</a:t>
                      </a:r>
                      <a:endParaRPr lang="zh-CN" altLang="en-US" sz="1400" dirty="0">
                        <a:latin typeface="Cambria" panose="02040503050406030204" pitchFamily="18" charset="0"/>
                      </a:endParaRPr>
                    </a:p>
                  </a:txBody>
                  <a:tcPr anchor="ctr"/>
                </a:tc>
                <a:tc rowSpan="4">
                  <a:txBody>
                    <a:bodyPr/>
                    <a:lstStyle/>
                    <a:p>
                      <a:pPr algn="ctr"/>
                      <a:r>
                        <a:rPr lang="en-US" altLang="zh-CN" sz="1400" dirty="0" smtClean="0">
                          <a:latin typeface="Cambria" panose="02040503050406030204" pitchFamily="18" charset="0"/>
                        </a:rPr>
                        <a:t>M10</a:t>
                      </a:r>
                      <a:endParaRPr lang="zh-CN" altLang="en-US" sz="1400" dirty="0">
                        <a:latin typeface="Cambria" panose="02040503050406030204" pitchFamily="18" charset="0"/>
                      </a:endParaRPr>
                    </a:p>
                  </a:txBody>
                  <a:tcPr anchor="ctr"/>
                </a:tc>
                <a:tc rowSpan="4">
                  <a:txBody>
                    <a:bodyPr/>
                    <a:lstStyle/>
                    <a:p>
                      <a:pPr algn="ctr"/>
                      <a:r>
                        <a:rPr lang="en-US" altLang="zh-CN" sz="1400" dirty="0" smtClean="0">
                          <a:latin typeface="Cambria" panose="02040503050406030204" pitchFamily="18" charset="0"/>
                          <a:ea typeface="Cambria" panose="02040503050406030204" pitchFamily="18" charset="0"/>
                        </a:rPr>
                        <a:t>Black</a:t>
                      </a:r>
                      <a:endParaRPr lang="zh-CN" altLang="en-US" sz="1400" dirty="0">
                        <a:latin typeface="Cambria" panose="02040503050406030204" pitchFamily="18" charset="0"/>
                      </a:endParaRPr>
                    </a:p>
                  </a:txBody>
                  <a:tcPr anchor="ctr"/>
                </a:tc>
                <a:tc rowSpan="4">
                  <a:txBody>
                    <a:bodyPr/>
                    <a:lstStyle/>
                    <a:p>
                      <a:pPr algn="ctr"/>
                      <a:r>
                        <a:rPr lang="en-US" altLang="zh-CN" sz="1400" dirty="0" smtClean="0">
                          <a:latin typeface="Cambria" panose="02040503050406030204" pitchFamily="18" charset="0"/>
                          <a:ea typeface="Cambria" panose="02040503050406030204" pitchFamily="18" charset="0"/>
                        </a:rPr>
                        <a:t>1722*1134*30mm</a:t>
                      </a:r>
                      <a:endParaRPr lang="zh-CN" altLang="en-US" sz="1400" dirty="0">
                        <a:latin typeface="Cambria" panose="02040503050406030204" pitchFamily="18" charset="0"/>
                      </a:endParaRPr>
                    </a:p>
                  </a:txBody>
                  <a:tcPr anchor="ctr"/>
                </a:tc>
                <a:extLst>
                  <a:ext uri="{0D108BD9-81ED-4DB2-BD59-A6C34878D82A}">
                    <a16:rowId xmlns:a16="http://schemas.microsoft.com/office/drawing/2014/main" val="1522391298"/>
                  </a:ext>
                </a:extLst>
              </a:tr>
              <a:tr h="420975">
                <a:tc>
                  <a:txBody>
                    <a:bodyPr/>
                    <a:lstStyle/>
                    <a:p>
                      <a:pPr algn="ctr"/>
                      <a:r>
                        <a:rPr lang="en-US" altLang="zh-CN"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Niwa</a:t>
                      </a:r>
                      <a:r>
                        <a:rPr lang="en-US" altLang="zh-CN"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Light</a:t>
                      </a:r>
                      <a:endParaRPr lang="zh-CN" altLang="en-US" b="1" dirty="0">
                        <a:effectLst>
                          <a:outerShdw blurRad="38100" dist="38100" dir="2700000" algn="tl">
                            <a:srgbClr val="000000">
                              <a:alpha val="43137"/>
                            </a:srgbClr>
                          </a:outerShdw>
                        </a:effectLst>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HT108N</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Front: AR coating glass</a:t>
                      </a:r>
                    </a:p>
                    <a:p>
                      <a:pPr algn="ctr"/>
                      <a:r>
                        <a:rPr lang="en-US" altLang="zh-CN" sz="1400" dirty="0" smtClean="0">
                          <a:latin typeface="Cambria" panose="02040503050406030204" pitchFamily="18" charset="0"/>
                          <a:ea typeface="Cambria" panose="02040503050406030204" pitchFamily="18" charset="0"/>
                        </a:rPr>
                        <a:t>Back: White</a:t>
                      </a:r>
                      <a:r>
                        <a:rPr lang="en-US" altLang="zh-CN" sz="1400" baseline="0" dirty="0" smtClean="0">
                          <a:latin typeface="Cambria" panose="02040503050406030204" pitchFamily="18" charset="0"/>
                          <a:ea typeface="Cambria" panose="02040503050406030204" pitchFamily="18" charset="0"/>
                        </a:rPr>
                        <a:t> </a:t>
                      </a:r>
                      <a:r>
                        <a:rPr lang="en-US" altLang="zh-CN" sz="1400" baseline="0" dirty="0" err="1" smtClean="0">
                          <a:latin typeface="Cambria" panose="02040503050406030204" pitchFamily="18" charset="0"/>
                          <a:ea typeface="Cambria" panose="02040503050406030204" pitchFamily="18" charset="0"/>
                        </a:rPr>
                        <a:t>backsheet</a:t>
                      </a:r>
                      <a:endParaRPr lang="en-US" altLang="zh-CN" sz="1400" dirty="0" smtClean="0">
                        <a:latin typeface="Cambria" panose="02040503050406030204" pitchFamily="18" charset="0"/>
                        <a:ea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Silver</a:t>
                      </a:r>
                      <a:endParaRPr lang="zh-CN" altLang="en-US" sz="1400" dirty="0">
                        <a:latin typeface="Cambria" panose="02040503050406030204" pitchFamily="18" charset="0"/>
                      </a:endParaRPr>
                    </a:p>
                  </a:txBody>
                  <a:tcPr anchor="ctr"/>
                </a:tc>
                <a:tc vMerge="1">
                  <a:txBody>
                    <a:bodyPr/>
                    <a:lstStyle/>
                    <a:p>
                      <a:endParaRPr lang="zh-CN" altLang="en-US"/>
                    </a:p>
                  </a:txBody>
                  <a:tcPr/>
                </a:tc>
                <a:tc vMerge="1">
                  <a:txBody>
                    <a:bodyPr/>
                    <a:lstStyle/>
                    <a:p>
                      <a:pPr algn="ctr"/>
                      <a:endParaRPr lang="zh-CN" altLang="en-US" sz="1100" dirty="0"/>
                    </a:p>
                  </a:txBody>
                  <a:tcPr anchor="ctr"/>
                </a:tc>
                <a:tc vMerge="1">
                  <a:txBody>
                    <a:bodyPr/>
                    <a:lstStyle/>
                    <a:p>
                      <a:pPr algn="ctr"/>
                      <a:endParaRPr lang="zh-CN" altLang="en-US" sz="1100"/>
                    </a:p>
                  </a:txBody>
                  <a:tcPr anchor="ctr"/>
                </a:tc>
                <a:extLst>
                  <a:ext uri="{0D108BD9-81ED-4DB2-BD59-A6C34878D82A}">
                    <a16:rowId xmlns:a16="http://schemas.microsoft.com/office/drawing/2014/main" val="1791073476"/>
                  </a:ext>
                </a:extLst>
              </a:tr>
              <a:tr h="420975">
                <a:tc rowSpan="2">
                  <a:txBody>
                    <a:bodyPr/>
                    <a:lstStyle/>
                    <a:p>
                      <a:pPr algn="ctr"/>
                      <a:r>
                        <a:rPr lang="en-US" altLang="zh-CN"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Niwa</a:t>
                      </a:r>
                      <a:r>
                        <a:rPr lang="en-US" altLang="zh-CN"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Black</a:t>
                      </a:r>
                      <a:endParaRPr lang="zh-CN" altLang="en-US" b="1" dirty="0">
                        <a:effectLst>
                          <a:outerShdw blurRad="38100" dist="38100" dir="2700000" algn="tl">
                            <a:srgbClr val="000000">
                              <a:alpha val="43137"/>
                            </a:srgbClr>
                          </a:outerShdw>
                        </a:effectLst>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HD108N-full</a:t>
                      </a:r>
                      <a:r>
                        <a:rPr lang="en-US" altLang="zh-CN" sz="1400" baseline="0" dirty="0" smtClean="0">
                          <a:latin typeface="Cambria" panose="02040503050406030204" pitchFamily="18" charset="0"/>
                          <a:ea typeface="Cambria" panose="02040503050406030204" pitchFamily="18" charset="0"/>
                        </a:rPr>
                        <a:t> black</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Front: AR coating glass</a:t>
                      </a:r>
                    </a:p>
                    <a:p>
                      <a:pPr algn="ctr"/>
                      <a:r>
                        <a:rPr lang="en-US" altLang="zh-CN" sz="1400" dirty="0" smtClean="0">
                          <a:latin typeface="Cambria" panose="02040503050406030204" pitchFamily="18" charset="0"/>
                          <a:ea typeface="Cambria" panose="02040503050406030204" pitchFamily="18" charset="0"/>
                        </a:rPr>
                        <a:t>Back: Transparent</a:t>
                      </a:r>
                      <a:r>
                        <a:rPr lang="en-US" altLang="zh-CN" sz="1400" baseline="0" dirty="0" smtClean="0">
                          <a:latin typeface="Cambria" panose="02040503050406030204" pitchFamily="18" charset="0"/>
                          <a:ea typeface="Cambria" panose="02040503050406030204" pitchFamily="18" charset="0"/>
                        </a:rPr>
                        <a:t> </a:t>
                      </a:r>
                      <a:r>
                        <a:rPr lang="en-US" altLang="zh-CN" sz="1400" dirty="0" smtClean="0">
                          <a:latin typeface="Cambria" panose="02040503050406030204" pitchFamily="18" charset="0"/>
                          <a:ea typeface="Cambria" panose="02040503050406030204" pitchFamily="18" charset="0"/>
                        </a:rPr>
                        <a:t>glass</a:t>
                      </a: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Black</a:t>
                      </a:r>
                      <a:endParaRPr lang="zh-CN" altLang="en-US" sz="1400" dirty="0">
                        <a:latin typeface="Cambria" panose="02040503050406030204" pitchFamily="18" charset="0"/>
                      </a:endParaRPr>
                    </a:p>
                  </a:txBody>
                  <a:tcPr anchor="ctr"/>
                </a:tc>
                <a:tc vMerge="1">
                  <a:txBody>
                    <a:bodyPr/>
                    <a:lstStyle/>
                    <a:p>
                      <a:endParaRPr lang="zh-CN" altLang="en-US"/>
                    </a:p>
                  </a:txBody>
                  <a:tcPr/>
                </a:tc>
                <a:tc vMerge="1">
                  <a:txBody>
                    <a:bodyPr/>
                    <a:lstStyle/>
                    <a:p>
                      <a:pPr algn="ctr"/>
                      <a:endParaRPr lang="zh-CN" altLang="en-US" sz="1100" dirty="0"/>
                    </a:p>
                  </a:txBody>
                  <a:tcPr anchor="ctr"/>
                </a:tc>
                <a:tc vMerge="1">
                  <a:txBody>
                    <a:bodyPr/>
                    <a:lstStyle/>
                    <a:p>
                      <a:pPr algn="ctr"/>
                      <a:endParaRPr lang="zh-CN" altLang="en-US" sz="1100" dirty="0"/>
                    </a:p>
                  </a:txBody>
                  <a:tcPr anchor="ctr"/>
                </a:tc>
                <a:extLst>
                  <a:ext uri="{0D108BD9-81ED-4DB2-BD59-A6C34878D82A}">
                    <a16:rowId xmlns:a16="http://schemas.microsoft.com/office/drawing/2014/main" val="839514140"/>
                  </a:ext>
                </a:extLst>
              </a:tr>
              <a:tr h="586358">
                <a:tc vMerge="1">
                  <a:txBody>
                    <a:bodyPr/>
                    <a:lstStyle/>
                    <a:p>
                      <a:endParaRPr lang="zh-CN" altLang="en-US" dirty="0"/>
                    </a:p>
                  </a:txBody>
                  <a:tcPr/>
                </a:tc>
                <a:tc>
                  <a:txBody>
                    <a:bodyPr/>
                    <a:lstStyle/>
                    <a:p>
                      <a:pPr algn="ctr"/>
                      <a:r>
                        <a:rPr lang="en-US" altLang="zh-CN" sz="1400" dirty="0" smtClean="0">
                          <a:latin typeface="Cambria" panose="02040503050406030204" pitchFamily="18" charset="0"/>
                          <a:ea typeface="Cambria" panose="02040503050406030204" pitchFamily="18" charset="0"/>
                        </a:rPr>
                        <a:t>HT108N-full</a:t>
                      </a:r>
                      <a:r>
                        <a:rPr lang="en-US" altLang="zh-CN" sz="1400" baseline="0" dirty="0" smtClean="0">
                          <a:latin typeface="Cambria" panose="02040503050406030204" pitchFamily="18" charset="0"/>
                          <a:ea typeface="Cambria" panose="02040503050406030204" pitchFamily="18" charset="0"/>
                        </a:rPr>
                        <a:t> black</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Front: AR coating glass</a:t>
                      </a:r>
                    </a:p>
                    <a:p>
                      <a:pPr algn="ctr"/>
                      <a:r>
                        <a:rPr lang="en-US" altLang="zh-CN" sz="1400" dirty="0" smtClean="0">
                          <a:latin typeface="Cambria" panose="02040503050406030204" pitchFamily="18" charset="0"/>
                          <a:ea typeface="Cambria" panose="02040503050406030204" pitchFamily="18" charset="0"/>
                        </a:rPr>
                        <a:t>Back: </a:t>
                      </a:r>
                      <a:r>
                        <a:rPr lang="en-US" altLang="zh-CN" sz="1400" dirty="0" err="1" smtClean="0">
                          <a:latin typeface="Cambria" panose="02040503050406030204" pitchFamily="18" charset="0"/>
                          <a:ea typeface="Cambria" panose="02040503050406030204" pitchFamily="18" charset="0"/>
                        </a:rPr>
                        <a:t>backsheet</a:t>
                      </a:r>
                      <a:r>
                        <a:rPr lang="en-US" altLang="zh-CN" sz="1400" dirty="0" smtClean="0">
                          <a:latin typeface="Cambria" panose="02040503050406030204" pitchFamily="18" charset="0"/>
                          <a:ea typeface="Cambria" panose="02040503050406030204" pitchFamily="18" charset="0"/>
                        </a:rPr>
                        <a:t> with black cell side</a:t>
                      </a:r>
                      <a:r>
                        <a:rPr lang="en-US" altLang="zh-CN" sz="1400" baseline="0" dirty="0" smtClean="0">
                          <a:latin typeface="Cambria" panose="02040503050406030204" pitchFamily="18" charset="0"/>
                          <a:ea typeface="Cambria" panose="02040503050406030204" pitchFamily="18" charset="0"/>
                        </a:rPr>
                        <a:t> and white air side</a:t>
                      </a:r>
                      <a:endParaRPr lang="en-US" altLang="zh-CN" sz="1400" dirty="0" smtClean="0">
                        <a:latin typeface="Cambria" panose="02040503050406030204" pitchFamily="18" charset="0"/>
                        <a:ea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Black</a:t>
                      </a:r>
                      <a:endParaRPr lang="zh-CN" altLang="en-US" sz="1400" dirty="0">
                        <a:latin typeface="Cambria" panose="02040503050406030204" pitchFamily="18" charset="0"/>
                      </a:endParaRPr>
                    </a:p>
                  </a:txBody>
                  <a:tcPr anchor="ctr"/>
                </a:tc>
                <a:tc vMerge="1">
                  <a:txBody>
                    <a:bodyPr/>
                    <a:lstStyle/>
                    <a:p>
                      <a:endParaRPr lang="zh-CN" altLang="en-US"/>
                    </a:p>
                  </a:txBody>
                  <a:tcPr/>
                </a:tc>
                <a:tc vMerge="1">
                  <a:txBody>
                    <a:bodyPr/>
                    <a:lstStyle/>
                    <a:p>
                      <a:pPr algn="ctr"/>
                      <a:endParaRPr lang="zh-CN" altLang="en-US" sz="1100" dirty="0"/>
                    </a:p>
                  </a:txBody>
                  <a:tcPr anchor="ctr"/>
                </a:tc>
                <a:tc vMerge="1">
                  <a:txBody>
                    <a:bodyPr/>
                    <a:lstStyle/>
                    <a:p>
                      <a:pPr algn="ctr"/>
                      <a:endParaRPr lang="zh-CN" altLang="en-US" sz="1100" dirty="0"/>
                    </a:p>
                  </a:txBody>
                  <a:tcPr anchor="ctr"/>
                </a:tc>
                <a:extLst>
                  <a:ext uri="{0D108BD9-81ED-4DB2-BD59-A6C34878D82A}">
                    <a16:rowId xmlns:a16="http://schemas.microsoft.com/office/drawing/2014/main" val="3709349223"/>
                  </a:ext>
                </a:extLst>
              </a:tr>
            </a:tbl>
          </a:graphicData>
        </a:graphic>
      </p:graphicFrame>
    </p:spTree>
    <p:extLst>
      <p:ext uri="{BB962C8B-B14F-4D97-AF65-F5344CB8AC3E}">
        <p14:creationId xmlns:p14="http://schemas.microsoft.com/office/powerpoint/2010/main" val="1769614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16</a:t>
            </a:fld>
            <a:endParaRPr lang="en-US" altLang="zh-CN" dirty="0"/>
          </a:p>
        </p:txBody>
      </p:sp>
      <p:sp>
        <p:nvSpPr>
          <p:cNvPr id="13" name="文本框 11">
            <a:extLst>
              <a:ext uri="{FF2B5EF4-FFF2-40B4-BE49-F238E27FC236}">
                <a16:creationId xmlns:a16="http://schemas.microsoft.com/office/drawing/2014/main" id="{82AED912-08DF-4C00-A1DC-7D4D870B9056}"/>
              </a:ext>
            </a:extLst>
          </p:cNvPr>
          <p:cNvSpPr txBox="1"/>
          <p:nvPr/>
        </p:nvSpPr>
        <p:spPr>
          <a:xfrm>
            <a:off x="1276371" y="189250"/>
            <a:ext cx="10168245" cy="941151"/>
          </a:xfrm>
          <a:prstGeom prst="rect">
            <a:avLst/>
          </a:prstGeom>
          <a:ln w="12700">
            <a:miter lim="400000"/>
          </a:ln>
        </p:spPr>
        <p:txBody>
          <a:bodyPr wrap="square" lIns="45718" tIns="45718" rIns="45718" bIns="45718">
            <a:sp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2400" dirty="0" smtClean="0">
                <a:latin typeface="微软雅黑" panose="020B0503020204020204" pitchFamily="34" charset="-122"/>
                <a:ea typeface="微软雅黑" panose="020B0503020204020204" pitchFamily="34" charset="-122"/>
                <a:cs typeface="Arial" panose="020B0604020202020204" pitchFamily="34" charset="0"/>
              </a:rPr>
              <a:t>Products- Commercial and utility-scale </a:t>
            </a:r>
            <a:r>
              <a:rPr lang="en-US" altLang="zh-CN" sz="2400" dirty="0">
                <a:latin typeface="微软雅黑" panose="020B0503020204020204" pitchFamily="34" charset="-122"/>
                <a:ea typeface="微软雅黑" panose="020B0503020204020204" pitchFamily="34" charset="-122"/>
                <a:cs typeface="Arial" panose="020B0604020202020204" pitchFamily="34" charset="0"/>
              </a:rPr>
              <a:t>plant</a:t>
            </a:r>
          </a:p>
          <a:p>
            <a:endParaRPr lang="en-US" altLang="zh-CN" sz="2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0" name="object 4">
            <a:extLst>
              <a:ext uri="{FF2B5EF4-FFF2-40B4-BE49-F238E27FC236}">
                <a16:creationId xmlns:a16="http://schemas.microsoft.com/office/drawing/2014/main" id="{FE322668-1854-4B3D-BC1F-4CBCA779B452}"/>
              </a:ext>
            </a:extLst>
          </p:cNvPr>
          <p:cNvSpPr txBox="1">
            <a:spLocks/>
          </p:cNvSpPr>
          <p:nvPr/>
        </p:nvSpPr>
        <p:spPr>
          <a:xfrm>
            <a:off x="1574959" y="1255942"/>
            <a:ext cx="2349162" cy="321242"/>
          </a:xfrm>
          <a:prstGeom prst="rect">
            <a:avLst/>
          </a:prstGeom>
        </p:spPr>
        <p:txBody>
          <a:bodyPr vert="horz" wrap="square" lIns="0" tIns="13335" rIns="0" bIns="0" rtlCol="0">
            <a:spAutoFit/>
          </a:bodyPr>
          <a:lstStyle>
            <a:lvl1pPr>
              <a:defRPr sz="1600" b="0" i="0">
                <a:solidFill>
                  <a:schemeClr val="tx1"/>
                </a:solidFill>
                <a:latin typeface="Arial MT"/>
                <a:ea typeface="+mj-ea"/>
                <a:cs typeface="Arial MT"/>
              </a:defRPr>
            </a:lvl1pPr>
          </a:lstStyle>
          <a:p>
            <a:pPr marL="12700" marR="0" lvl="0" indent="0" defTabSz="914400" eaLnBrk="1" fontAlgn="auto" latinLnBrk="0" hangingPunct="1">
              <a:lnSpc>
                <a:spcPct val="100000"/>
              </a:lnSpc>
              <a:spcBef>
                <a:spcPts val="105"/>
              </a:spcBef>
              <a:spcAft>
                <a:spcPts val="0"/>
              </a:spcAft>
              <a:buClrTx/>
              <a:buSzTx/>
              <a:buFontTx/>
              <a:buNone/>
              <a:tabLst/>
              <a:defRPr/>
            </a:pPr>
            <a:r>
              <a:rPr kumimoji="0" lang="en-US" sz="2000" b="1" i="0" u="none" strike="noStrike" kern="0" cap="none" spc="-10" normalizeH="0" baseline="0" noProof="0" dirty="0" smtClean="0">
                <a:ln>
                  <a:noFill/>
                </a:ln>
                <a:solidFill>
                  <a:srgbClr val="BA0106"/>
                </a:solidFill>
                <a:effectLst/>
                <a:uLnTx/>
                <a:uFillTx/>
                <a:latin typeface="Arial" panose="020B0604020202020204" pitchFamily="34" charset="0"/>
                <a:cs typeface="Arial" panose="020B0604020202020204" pitchFamily="34" charset="0"/>
              </a:rPr>
              <a:t> </a:t>
            </a:r>
            <a:endParaRPr kumimoji="0" lang="en-US" sz="2000" b="1" i="0" u="none" strike="noStrike" kern="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
        <p:nvSpPr>
          <p:cNvPr id="8" name="矩形 7"/>
          <p:cNvSpPr/>
          <p:nvPr/>
        </p:nvSpPr>
        <p:spPr>
          <a:xfrm>
            <a:off x="902000" y="1227793"/>
            <a:ext cx="5633932" cy="400110"/>
          </a:xfrm>
          <a:prstGeom prst="rect">
            <a:avLst/>
          </a:prstGeom>
        </p:spPr>
        <p:txBody>
          <a:bodyPr wrap="square">
            <a:spAutoFit/>
          </a:bodyPr>
          <a:lstStyle/>
          <a:p>
            <a:pPr marL="12700" lvl="0">
              <a:spcBef>
                <a:spcPts val="105"/>
              </a:spcBef>
              <a:defRPr/>
            </a:pPr>
            <a:r>
              <a:rPr lang="en-US" altLang="zh-CN" sz="2000" b="1" kern="0" spc="-10" dirty="0" smtClean="0">
                <a:solidFill>
                  <a:srgbClr val="BA0106"/>
                </a:solidFill>
                <a:latin typeface="Arial" panose="020B0604020202020204" pitchFamily="34" charset="0"/>
                <a:cs typeface="Arial" panose="020B0604020202020204" pitchFamily="34" charset="0"/>
              </a:rPr>
              <a:t>  </a:t>
            </a:r>
            <a:endParaRPr lang="en-US" altLang="zh-CN" sz="2000" b="1" kern="0" dirty="0">
              <a:solidFill>
                <a:sysClr val="windowText" lastClr="000000"/>
              </a:solidFill>
              <a:latin typeface="Arial" panose="020B0604020202020204" pitchFamily="34" charset="0"/>
              <a:cs typeface="Arial" panose="020B0604020202020204" pitchFamily="34" charset="0"/>
            </a:endParaRPr>
          </a:p>
        </p:txBody>
      </p:sp>
      <p:pic>
        <p:nvPicPr>
          <p:cNvPr id="26" name="image102.png"/>
          <p:cNvPicPr>
            <a:picLocks noChangeAspect="1"/>
          </p:cNvPicPr>
          <p:nvPr/>
        </p:nvPicPr>
        <p:blipFill>
          <a:blip r:embed="rId4" cstate="print"/>
          <a:stretch>
            <a:fillRect/>
          </a:stretch>
        </p:blipFill>
        <p:spPr>
          <a:xfrm>
            <a:off x="1338841" y="1762590"/>
            <a:ext cx="1654073" cy="2943439"/>
          </a:xfrm>
          <a:prstGeom prst="rect">
            <a:avLst/>
          </a:prstGeom>
        </p:spPr>
      </p:pic>
      <p:pic>
        <p:nvPicPr>
          <p:cNvPr id="27" name="图片 26"/>
          <p:cNvPicPr>
            <a:picLocks noChangeAspect="1"/>
          </p:cNvPicPr>
          <p:nvPr/>
        </p:nvPicPr>
        <p:blipFill>
          <a:blip r:embed="rId5" cstate="print"/>
          <a:srcRect/>
          <a:stretch>
            <a:fillRect/>
          </a:stretch>
        </p:blipFill>
        <p:spPr>
          <a:xfrm>
            <a:off x="8828271" y="1614735"/>
            <a:ext cx="1922490" cy="3249411"/>
          </a:xfrm>
          <a:prstGeom prst="rect">
            <a:avLst/>
          </a:prstGeom>
        </p:spPr>
      </p:pic>
      <p:pic>
        <p:nvPicPr>
          <p:cNvPr id="29" name="图片 28"/>
          <p:cNvPicPr>
            <a:picLocks noChangeAspect="1"/>
          </p:cNvPicPr>
          <p:nvPr/>
        </p:nvPicPr>
        <p:blipFill>
          <a:blip r:embed="rId6"/>
          <a:stretch>
            <a:fillRect/>
          </a:stretch>
        </p:blipFill>
        <p:spPr>
          <a:xfrm>
            <a:off x="5083837" y="1525365"/>
            <a:ext cx="1950009" cy="3455309"/>
          </a:xfrm>
          <a:prstGeom prst="rect">
            <a:avLst/>
          </a:prstGeom>
        </p:spPr>
      </p:pic>
      <p:sp>
        <p:nvSpPr>
          <p:cNvPr id="24" name="文本框 23"/>
          <p:cNvSpPr txBox="1"/>
          <p:nvPr/>
        </p:nvSpPr>
        <p:spPr>
          <a:xfrm>
            <a:off x="1881185" y="1003617"/>
            <a:ext cx="569387" cy="439287"/>
          </a:xfrm>
          <a:prstGeom prst="rect">
            <a:avLst/>
          </a:prstGeom>
          <a:noFill/>
        </p:spPr>
        <p:txBody>
          <a:bodyPr wrap="none" rtlCol="0">
            <a:spAutoFit/>
          </a:bodyPr>
          <a:lstStyle/>
          <a:p>
            <a:pPr algn="l">
              <a:lnSpc>
                <a:spcPct val="125000"/>
              </a:lnSpc>
              <a:buClr>
                <a:schemeClr val="accent1"/>
              </a:buClr>
            </a:pPr>
            <a:r>
              <a:rPr lang="en-US" sz="2000" b="1" kern="0" dirty="0" smtClean="0">
                <a:solidFill>
                  <a:srgbClr val="C00000"/>
                </a:solidFill>
                <a:latin typeface="+mj-ea"/>
                <a:ea typeface="+mj-ea"/>
              </a:rPr>
              <a:t>JW</a:t>
            </a:r>
            <a:endParaRPr lang="en-US" sz="2000" b="1" kern="0" dirty="0">
              <a:solidFill>
                <a:srgbClr val="C00000"/>
              </a:solidFill>
              <a:latin typeface="+mj-ea"/>
              <a:ea typeface="+mj-ea"/>
            </a:endParaRPr>
          </a:p>
        </p:txBody>
      </p:sp>
      <p:sp>
        <p:nvSpPr>
          <p:cNvPr id="32" name="文本框 31"/>
          <p:cNvSpPr txBox="1"/>
          <p:nvPr/>
        </p:nvSpPr>
        <p:spPr>
          <a:xfrm>
            <a:off x="5597464" y="988561"/>
            <a:ext cx="1067921" cy="439287"/>
          </a:xfrm>
          <a:prstGeom prst="rect">
            <a:avLst/>
          </a:prstGeom>
          <a:noFill/>
        </p:spPr>
        <p:txBody>
          <a:bodyPr wrap="none" rtlCol="0">
            <a:spAutoFit/>
          </a:bodyPr>
          <a:lstStyle/>
          <a:p>
            <a:pPr algn="l">
              <a:lnSpc>
                <a:spcPct val="125000"/>
              </a:lnSpc>
              <a:buClr>
                <a:schemeClr val="accent1"/>
              </a:buClr>
            </a:pPr>
            <a:r>
              <a:rPr lang="en-US" sz="2000" b="1" kern="0" dirty="0" smtClean="0">
                <a:solidFill>
                  <a:srgbClr val="C00000"/>
                </a:solidFill>
                <a:latin typeface="+mj-ea"/>
                <a:ea typeface="+mj-ea"/>
              </a:rPr>
              <a:t>JW </a:t>
            </a:r>
            <a:r>
              <a:rPr lang="en-US" sz="2000" b="1" kern="0" dirty="0">
                <a:latin typeface="+mj-ea"/>
                <a:ea typeface="+mj-ea"/>
              </a:rPr>
              <a:t>P</a:t>
            </a:r>
            <a:r>
              <a:rPr lang="en-US" sz="2000" b="1" kern="0" dirty="0" smtClean="0">
                <a:latin typeface="+mj-ea"/>
                <a:ea typeface="+mj-ea"/>
              </a:rPr>
              <a:t>ro</a:t>
            </a:r>
            <a:endParaRPr lang="en-US" sz="2000" b="1" kern="0" dirty="0">
              <a:latin typeface="+mj-ea"/>
              <a:ea typeface="+mj-ea"/>
            </a:endParaRPr>
          </a:p>
        </p:txBody>
      </p:sp>
      <p:sp>
        <p:nvSpPr>
          <p:cNvPr id="33" name="文本框 32"/>
          <p:cNvSpPr txBox="1"/>
          <p:nvPr/>
        </p:nvSpPr>
        <p:spPr>
          <a:xfrm>
            <a:off x="9262769" y="1002855"/>
            <a:ext cx="1067921" cy="439287"/>
          </a:xfrm>
          <a:prstGeom prst="rect">
            <a:avLst/>
          </a:prstGeom>
          <a:noFill/>
        </p:spPr>
        <p:txBody>
          <a:bodyPr wrap="none" rtlCol="0">
            <a:spAutoFit/>
          </a:bodyPr>
          <a:lstStyle/>
          <a:p>
            <a:pPr algn="l">
              <a:lnSpc>
                <a:spcPct val="125000"/>
              </a:lnSpc>
              <a:buClr>
                <a:schemeClr val="accent1"/>
              </a:buClr>
            </a:pPr>
            <a:r>
              <a:rPr lang="en-US" sz="2000" b="1" kern="0" dirty="0" smtClean="0">
                <a:solidFill>
                  <a:srgbClr val="C00000"/>
                </a:solidFill>
                <a:latin typeface="+mj-ea"/>
                <a:ea typeface="+mj-ea"/>
              </a:rPr>
              <a:t>JW </a:t>
            </a:r>
            <a:r>
              <a:rPr lang="en-US" sz="2000" b="1" kern="0" dirty="0" smtClean="0">
                <a:latin typeface="+mj-ea"/>
                <a:ea typeface="+mj-ea"/>
              </a:rPr>
              <a:t>Pro</a:t>
            </a:r>
            <a:endParaRPr lang="en-US" sz="2000" b="1" kern="0" dirty="0">
              <a:latin typeface="+mj-ea"/>
              <a:ea typeface="+mj-ea"/>
            </a:endParaRPr>
          </a:p>
        </p:txBody>
      </p:sp>
      <p:sp>
        <p:nvSpPr>
          <p:cNvPr id="3" name="矩形 2"/>
          <p:cNvSpPr/>
          <p:nvPr/>
        </p:nvSpPr>
        <p:spPr>
          <a:xfrm>
            <a:off x="1171074" y="5293176"/>
            <a:ext cx="2378242" cy="784830"/>
          </a:xfrm>
          <a:prstGeom prst="rect">
            <a:avLst/>
          </a:prstGeom>
        </p:spPr>
        <p:txBody>
          <a:bodyPr wrap="square">
            <a:spAutoFit/>
          </a:bodyPr>
          <a:lstStyle/>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sym typeface="+mn-ea"/>
              </a:rPr>
              <a:t>Maximum power: </a:t>
            </a:r>
            <a:r>
              <a:rPr lang="en-US" altLang="zh-CN" sz="1200" kern="0" dirty="0" smtClean="0">
                <a:solidFill>
                  <a:prstClr val="black"/>
                </a:solidFill>
                <a:latin typeface="Cambria" panose="02040503050406030204" pitchFamily="18" charset="0"/>
                <a:ea typeface="Cambria" panose="02040503050406030204" pitchFamily="18" charset="0"/>
                <a:sym typeface="+mn-ea"/>
              </a:rPr>
              <a:t>465W</a:t>
            </a:r>
            <a:endParaRPr lang="en-US" altLang="zh-CN" sz="1200" kern="0" dirty="0">
              <a:solidFill>
                <a:prstClr val="black"/>
              </a:solidFill>
              <a:latin typeface="Cambria" panose="02040503050406030204" pitchFamily="18" charset="0"/>
              <a:ea typeface="Cambria" panose="02040503050406030204" pitchFamily="18" charset="0"/>
              <a:sym typeface="+mn-ea"/>
            </a:endParaRPr>
          </a:p>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sym typeface="+mn-ea"/>
              </a:rPr>
              <a:t>Maximum efficiency: </a:t>
            </a:r>
            <a:r>
              <a:rPr lang="en-US" altLang="zh-CN" sz="1200" kern="0" dirty="0" smtClean="0">
                <a:solidFill>
                  <a:prstClr val="black"/>
                </a:solidFill>
                <a:latin typeface="Cambria" panose="02040503050406030204" pitchFamily="18" charset="0"/>
                <a:ea typeface="Cambria" panose="02040503050406030204" pitchFamily="18" charset="0"/>
                <a:sym typeface="+mn-ea"/>
              </a:rPr>
              <a:t>21.36%</a:t>
            </a:r>
            <a:endParaRPr lang="en-US" altLang="zh-CN" sz="1200" kern="0" dirty="0">
              <a:solidFill>
                <a:prstClr val="black"/>
              </a:solidFill>
              <a:latin typeface="Cambria" panose="02040503050406030204" pitchFamily="18" charset="0"/>
              <a:ea typeface="Cambria" panose="02040503050406030204" pitchFamily="18" charset="0"/>
              <a:sym typeface="+mn-ea"/>
            </a:endParaRPr>
          </a:p>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rPr>
              <a:t>Type: </a:t>
            </a:r>
            <a:r>
              <a:rPr lang="en-US" altLang="zh-CN" sz="1200" b="1" kern="0" dirty="0" smtClean="0">
                <a:solidFill>
                  <a:prstClr val="black"/>
                </a:solidFill>
                <a:latin typeface="Cambria" panose="02040503050406030204" pitchFamily="18" charset="0"/>
                <a:ea typeface="Cambria" panose="02040503050406030204" pitchFamily="18" charset="0"/>
              </a:rPr>
              <a:t>HD144N-M6</a:t>
            </a:r>
            <a:endParaRPr lang="en-US" altLang="zh-CN" sz="1200" b="1" kern="0" dirty="0">
              <a:solidFill>
                <a:prstClr val="black"/>
              </a:solidFill>
              <a:latin typeface="Cambria" panose="02040503050406030204" pitchFamily="18" charset="0"/>
              <a:ea typeface="Cambria" panose="02040503050406030204" pitchFamily="18" charset="0"/>
            </a:endParaRPr>
          </a:p>
        </p:txBody>
      </p:sp>
      <p:sp>
        <p:nvSpPr>
          <p:cNvPr id="34" name="矩形 33"/>
          <p:cNvSpPr/>
          <p:nvPr/>
        </p:nvSpPr>
        <p:spPr>
          <a:xfrm>
            <a:off x="5083837" y="5293176"/>
            <a:ext cx="2378242" cy="784830"/>
          </a:xfrm>
          <a:prstGeom prst="rect">
            <a:avLst/>
          </a:prstGeom>
        </p:spPr>
        <p:txBody>
          <a:bodyPr wrap="square">
            <a:spAutoFit/>
          </a:bodyPr>
          <a:lstStyle/>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sym typeface="+mn-ea"/>
              </a:rPr>
              <a:t>Maximum power: </a:t>
            </a:r>
            <a:r>
              <a:rPr lang="en-US" altLang="zh-CN" sz="1200" kern="0" dirty="0" smtClean="0">
                <a:solidFill>
                  <a:prstClr val="black"/>
                </a:solidFill>
                <a:latin typeface="Cambria" panose="02040503050406030204" pitchFamily="18" charset="0"/>
                <a:ea typeface="Cambria" panose="02040503050406030204" pitchFamily="18" charset="0"/>
                <a:sym typeface="+mn-ea"/>
              </a:rPr>
              <a:t>630W</a:t>
            </a:r>
            <a:endParaRPr lang="en-US" altLang="zh-CN" sz="1200" kern="0" dirty="0">
              <a:solidFill>
                <a:prstClr val="black"/>
              </a:solidFill>
              <a:latin typeface="Cambria" panose="02040503050406030204" pitchFamily="18" charset="0"/>
              <a:ea typeface="Cambria" panose="02040503050406030204" pitchFamily="18" charset="0"/>
              <a:sym typeface="+mn-ea"/>
            </a:endParaRPr>
          </a:p>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sym typeface="+mn-ea"/>
              </a:rPr>
              <a:t>Maximum efficiency: </a:t>
            </a:r>
            <a:r>
              <a:rPr lang="en-US" altLang="zh-CN" sz="1200" kern="0" dirty="0" smtClean="0">
                <a:solidFill>
                  <a:prstClr val="black"/>
                </a:solidFill>
                <a:latin typeface="Cambria" panose="02040503050406030204" pitchFamily="18" charset="0"/>
                <a:ea typeface="Cambria" panose="02040503050406030204" pitchFamily="18" charset="0"/>
                <a:sym typeface="+mn-ea"/>
              </a:rPr>
              <a:t>22.53%</a:t>
            </a:r>
            <a:endParaRPr lang="en-US" altLang="zh-CN" sz="1200" kern="0" dirty="0">
              <a:solidFill>
                <a:prstClr val="black"/>
              </a:solidFill>
              <a:latin typeface="Cambria" panose="02040503050406030204" pitchFamily="18" charset="0"/>
              <a:ea typeface="Cambria" panose="02040503050406030204" pitchFamily="18" charset="0"/>
              <a:sym typeface="+mn-ea"/>
            </a:endParaRPr>
          </a:p>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rPr>
              <a:t>Type: </a:t>
            </a:r>
            <a:r>
              <a:rPr lang="en-US" altLang="zh-CN" sz="1200" b="1" kern="0" dirty="0" smtClean="0">
                <a:solidFill>
                  <a:prstClr val="black"/>
                </a:solidFill>
                <a:latin typeface="Cambria" panose="02040503050406030204" pitchFamily="18" charset="0"/>
                <a:ea typeface="Cambria" panose="02040503050406030204" pitchFamily="18" charset="0"/>
              </a:rPr>
              <a:t>HD156N-M10</a:t>
            </a:r>
            <a:endParaRPr lang="en-US" altLang="zh-CN" sz="1200" b="1" kern="0" dirty="0">
              <a:solidFill>
                <a:prstClr val="black"/>
              </a:solidFill>
              <a:latin typeface="Cambria" panose="02040503050406030204" pitchFamily="18" charset="0"/>
              <a:ea typeface="Cambria" panose="02040503050406030204" pitchFamily="18" charset="0"/>
            </a:endParaRPr>
          </a:p>
        </p:txBody>
      </p:sp>
      <p:sp>
        <p:nvSpPr>
          <p:cNvPr id="35" name="矩形 34"/>
          <p:cNvSpPr/>
          <p:nvPr/>
        </p:nvSpPr>
        <p:spPr>
          <a:xfrm>
            <a:off x="8828271" y="5210715"/>
            <a:ext cx="2378242" cy="784830"/>
          </a:xfrm>
          <a:prstGeom prst="rect">
            <a:avLst/>
          </a:prstGeom>
        </p:spPr>
        <p:txBody>
          <a:bodyPr wrap="square">
            <a:spAutoFit/>
          </a:bodyPr>
          <a:lstStyle/>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sym typeface="+mn-ea"/>
              </a:rPr>
              <a:t>Maximum power: </a:t>
            </a:r>
            <a:r>
              <a:rPr lang="en-US" altLang="zh-CN" sz="1200" kern="0" dirty="0" smtClean="0">
                <a:solidFill>
                  <a:prstClr val="black"/>
                </a:solidFill>
                <a:latin typeface="Cambria" panose="02040503050406030204" pitchFamily="18" charset="0"/>
                <a:ea typeface="Cambria" panose="02040503050406030204" pitchFamily="18" charset="0"/>
                <a:sym typeface="+mn-ea"/>
              </a:rPr>
              <a:t>580W</a:t>
            </a:r>
            <a:endParaRPr lang="en-US" altLang="zh-CN" sz="1200" kern="0" dirty="0">
              <a:solidFill>
                <a:prstClr val="black"/>
              </a:solidFill>
              <a:latin typeface="Cambria" panose="02040503050406030204" pitchFamily="18" charset="0"/>
              <a:ea typeface="Cambria" panose="02040503050406030204" pitchFamily="18" charset="0"/>
              <a:sym typeface="+mn-ea"/>
            </a:endParaRPr>
          </a:p>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sym typeface="+mn-ea"/>
              </a:rPr>
              <a:t>Maximum efficiency: </a:t>
            </a:r>
            <a:r>
              <a:rPr lang="en-US" altLang="zh-CN" sz="1200" kern="0" dirty="0" smtClean="0">
                <a:solidFill>
                  <a:prstClr val="black"/>
                </a:solidFill>
                <a:latin typeface="Cambria" panose="02040503050406030204" pitchFamily="18" charset="0"/>
                <a:ea typeface="Cambria" panose="02040503050406030204" pitchFamily="18" charset="0"/>
                <a:sym typeface="+mn-ea"/>
              </a:rPr>
              <a:t>22.45%</a:t>
            </a:r>
            <a:endParaRPr lang="en-US" altLang="zh-CN" sz="1200" kern="0" dirty="0">
              <a:solidFill>
                <a:prstClr val="black"/>
              </a:solidFill>
              <a:latin typeface="Cambria" panose="02040503050406030204" pitchFamily="18" charset="0"/>
              <a:ea typeface="Cambria" panose="02040503050406030204" pitchFamily="18" charset="0"/>
              <a:sym typeface="+mn-ea"/>
            </a:endParaRPr>
          </a:p>
          <a:p>
            <a:pPr marL="171450" lvl="0" indent="-171450">
              <a:lnSpc>
                <a:spcPct val="125000"/>
              </a:lnSpc>
              <a:buClr>
                <a:srgbClr val="C00000"/>
              </a:buClr>
              <a:buFont typeface="Arial" panose="020B0604020202020204" pitchFamily="34" charset="0"/>
              <a:buChar char="•"/>
            </a:pPr>
            <a:r>
              <a:rPr lang="en-US" altLang="zh-CN" sz="1200" kern="0" dirty="0">
                <a:solidFill>
                  <a:prstClr val="black"/>
                </a:solidFill>
                <a:latin typeface="Cambria" panose="02040503050406030204" pitchFamily="18" charset="0"/>
                <a:ea typeface="Cambria" panose="02040503050406030204" pitchFamily="18" charset="0"/>
              </a:rPr>
              <a:t>Type: </a:t>
            </a:r>
            <a:r>
              <a:rPr lang="en-US" altLang="zh-CN" sz="1200" b="1" kern="0" dirty="0" smtClean="0">
                <a:solidFill>
                  <a:prstClr val="black"/>
                </a:solidFill>
                <a:latin typeface="Cambria" panose="02040503050406030204" pitchFamily="18" charset="0"/>
                <a:ea typeface="Cambria" panose="02040503050406030204" pitchFamily="18" charset="0"/>
              </a:rPr>
              <a:t>HD144N-M10</a:t>
            </a:r>
            <a:endParaRPr lang="en-US" altLang="zh-CN" sz="1200" b="1" kern="0" dirty="0">
              <a:solidFill>
                <a:prstClr val="black"/>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867168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17</a:t>
            </a:fld>
            <a:endParaRPr lang="en-US" altLang="zh-CN" dirty="0"/>
          </a:p>
        </p:txBody>
      </p:sp>
      <p:sp>
        <p:nvSpPr>
          <p:cNvPr id="13" name="文本框 11">
            <a:extLst>
              <a:ext uri="{FF2B5EF4-FFF2-40B4-BE49-F238E27FC236}">
                <a16:creationId xmlns:a16="http://schemas.microsoft.com/office/drawing/2014/main" id="{82AED912-08DF-4C00-A1DC-7D4D870B9056}"/>
              </a:ext>
            </a:extLst>
          </p:cNvPr>
          <p:cNvSpPr txBox="1"/>
          <p:nvPr/>
        </p:nvSpPr>
        <p:spPr>
          <a:xfrm>
            <a:off x="1276371" y="189250"/>
            <a:ext cx="10168245" cy="941151"/>
          </a:xfrm>
          <a:prstGeom prst="rect">
            <a:avLst/>
          </a:prstGeom>
          <a:ln w="12700">
            <a:miter lim="400000"/>
          </a:ln>
        </p:spPr>
        <p:txBody>
          <a:bodyPr wrap="square" lIns="45718" tIns="45718" rIns="45718" bIns="45718">
            <a:spAutoFit/>
          </a:bodyPr>
          <a:lstStyle>
            <a:lvl1pPr>
              <a:lnSpc>
                <a:spcPct val="120000"/>
              </a:lnSpc>
              <a:defRPr sz="1600" b="1">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lang="en-US" altLang="zh-CN" sz="2400" dirty="0" smtClean="0">
                <a:latin typeface="微软雅黑" panose="020B0503020204020204" pitchFamily="34" charset="-122"/>
                <a:ea typeface="微软雅黑" panose="020B0503020204020204" pitchFamily="34" charset="-122"/>
                <a:cs typeface="Arial" panose="020B0604020202020204" pitchFamily="34" charset="0"/>
              </a:rPr>
              <a:t>Products- Commercial and utility-scale </a:t>
            </a:r>
            <a:r>
              <a:rPr lang="en-US" altLang="zh-CN" sz="2400" dirty="0">
                <a:latin typeface="微软雅黑" panose="020B0503020204020204" pitchFamily="34" charset="-122"/>
                <a:ea typeface="微软雅黑" panose="020B0503020204020204" pitchFamily="34" charset="-122"/>
                <a:cs typeface="Arial" panose="020B0604020202020204" pitchFamily="34" charset="0"/>
              </a:rPr>
              <a:t>plant</a:t>
            </a:r>
          </a:p>
          <a:p>
            <a:endParaRPr lang="en-US" altLang="zh-CN" sz="2400"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1" name="表格 20"/>
          <p:cNvGraphicFramePr>
            <a:graphicFrameLocks noGrp="1"/>
          </p:cNvGraphicFramePr>
          <p:nvPr>
            <p:extLst>
              <p:ext uri="{D42A27DB-BD31-4B8C-83A1-F6EECF244321}">
                <p14:modId xmlns:p14="http://schemas.microsoft.com/office/powerpoint/2010/main" val="3978868384"/>
              </p:ext>
            </p:extLst>
          </p:nvPr>
        </p:nvGraphicFramePr>
        <p:xfrm>
          <a:off x="1148195" y="2536526"/>
          <a:ext cx="9989770" cy="1842045"/>
        </p:xfrm>
        <a:graphic>
          <a:graphicData uri="http://schemas.openxmlformats.org/drawingml/2006/table">
            <a:tbl>
              <a:tblPr firstRow="1" bandRow="1">
                <a:tableStyleId>{5940675A-B579-460E-94D1-54222C63F5DA}</a:tableStyleId>
              </a:tblPr>
              <a:tblGrid>
                <a:gridCol w="1048208">
                  <a:extLst>
                    <a:ext uri="{9D8B030D-6E8A-4147-A177-3AD203B41FA5}">
                      <a16:colId xmlns:a16="http://schemas.microsoft.com/office/drawing/2014/main" val="1481878191"/>
                    </a:ext>
                  </a:extLst>
                </a:gridCol>
                <a:gridCol w="1116594">
                  <a:extLst>
                    <a:ext uri="{9D8B030D-6E8A-4147-A177-3AD203B41FA5}">
                      <a16:colId xmlns:a16="http://schemas.microsoft.com/office/drawing/2014/main" val="2713341805"/>
                    </a:ext>
                  </a:extLst>
                </a:gridCol>
                <a:gridCol w="1116594">
                  <a:extLst>
                    <a:ext uri="{9D8B030D-6E8A-4147-A177-3AD203B41FA5}">
                      <a16:colId xmlns:a16="http://schemas.microsoft.com/office/drawing/2014/main" val="2827700009"/>
                    </a:ext>
                  </a:extLst>
                </a:gridCol>
                <a:gridCol w="1633584">
                  <a:extLst>
                    <a:ext uri="{9D8B030D-6E8A-4147-A177-3AD203B41FA5}">
                      <a16:colId xmlns:a16="http://schemas.microsoft.com/office/drawing/2014/main" val="1686908945"/>
                    </a:ext>
                  </a:extLst>
                </a:gridCol>
                <a:gridCol w="2602523">
                  <a:extLst>
                    <a:ext uri="{9D8B030D-6E8A-4147-A177-3AD203B41FA5}">
                      <a16:colId xmlns:a16="http://schemas.microsoft.com/office/drawing/2014/main" val="3242529591"/>
                    </a:ext>
                  </a:extLst>
                </a:gridCol>
                <a:gridCol w="1561514">
                  <a:extLst>
                    <a:ext uri="{9D8B030D-6E8A-4147-A177-3AD203B41FA5}">
                      <a16:colId xmlns:a16="http://schemas.microsoft.com/office/drawing/2014/main" val="2158363751"/>
                    </a:ext>
                  </a:extLst>
                </a:gridCol>
                <a:gridCol w="910753">
                  <a:extLst>
                    <a:ext uri="{9D8B030D-6E8A-4147-A177-3AD203B41FA5}">
                      <a16:colId xmlns:a16="http://schemas.microsoft.com/office/drawing/2014/main" val="3740738644"/>
                    </a:ext>
                  </a:extLst>
                </a:gridCol>
              </a:tblGrid>
              <a:tr h="511184">
                <a:tc>
                  <a:txBody>
                    <a:bodyPr/>
                    <a:lstStyle/>
                    <a:p>
                      <a:pPr algn="ctr"/>
                      <a:endParaRPr lang="zh-CN" altLang="en-US" b="1" dirty="0">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Type</a:t>
                      </a:r>
                      <a:endParaRPr lang="zh-CN" altLang="en-US" sz="1600" b="1" dirty="0">
                        <a:solidFill>
                          <a:schemeClr val="bg1"/>
                        </a:solidFill>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Cell</a:t>
                      </a:r>
                      <a:r>
                        <a:rPr lang="en-US" altLang="zh-CN" sz="1600" b="1" baseline="0" dirty="0" smtClean="0">
                          <a:solidFill>
                            <a:schemeClr val="bg1"/>
                          </a:solidFill>
                          <a:latin typeface="Cambria" panose="02040503050406030204" pitchFamily="18" charset="0"/>
                          <a:ea typeface="Cambria" panose="02040503050406030204" pitchFamily="18" charset="0"/>
                        </a:rPr>
                        <a:t> Type</a:t>
                      </a:r>
                      <a:endParaRPr lang="en-US" altLang="zh-CN" sz="1600" b="1" dirty="0" smtClean="0">
                        <a:solidFill>
                          <a:schemeClr val="bg1"/>
                        </a:solidFill>
                        <a:latin typeface="Cambria" panose="02040503050406030204" pitchFamily="18" charset="0"/>
                        <a:ea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Dimension</a:t>
                      </a: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structure</a:t>
                      </a: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String</a:t>
                      </a:r>
                      <a:r>
                        <a:rPr lang="en-US" altLang="zh-CN" sz="1600" b="1" baseline="0" dirty="0" smtClean="0">
                          <a:solidFill>
                            <a:schemeClr val="bg1"/>
                          </a:solidFill>
                          <a:latin typeface="Cambria" panose="02040503050406030204" pitchFamily="18" charset="0"/>
                          <a:ea typeface="Cambria" panose="02040503050406030204" pitchFamily="18" charset="0"/>
                        </a:rPr>
                        <a:t> Connector</a:t>
                      </a:r>
                      <a:endParaRPr lang="zh-CN" altLang="en-US" sz="1600" b="1" dirty="0">
                        <a:solidFill>
                          <a:schemeClr val="bg1"/>
                        </a:solidFill>
                        <a:latin typeface="Cambria" panose="02040503050406030204" pitchFamily="18" charset="0"/>
                      </a:endParaRPr>
                    </a:p>
                  </a:txBody>
                  <a:tcPr anchor="ctr">
                    <a:solidFill>
                      <a:srgbClr val="C00000"/>
                    </a:solidFill>
                  </a:tcPr>
                </a:tc>
                <a:tc>
                  <a:txBody>
                    <a:bodyPr/>
                    <a:lstStyle/>
                    <a:p>
                      <a:pPr algn="ctr"/>
                      <a:r>
                        <a:rPr lang="en-US" altLang="zh-CN" sz="1600" b="1" dirty="0" smtClean="0">
                          <a:solidFill>
                            <a:schemeClr val="bg1"/>
                          </a:solidFill>
                          <a:latin typeface="Cambria" panose="02040503050406030204" pitchFamily="18" charset="0"/>
                          <a:ea typeface="Cambria" panose="02040503050406030204" pitchFamily="18" charset="0"/>
                        </a:rPr>
                        <a:t>Frame</a:t>
                      </a:r>
                      <a:endParaRPr lang="zh-CN" altLang="en-US" sz="1600" b="1" dirty="0">
                        <a:solidFill>
                          <a:schemeClr val="bg1"/>
                        </a:solidFill>
                        <a:latin typeface="Cambria" panose="02040503050406030204" pitchFamily="18" charset="0"/>
                      </a:endParaRPr>
                    </a:p>
                  </a:txBody>
                  <a:tcPr anchor="ctr">
                    <a:solidFill>
                      <a:srgbClr val="C00000"/>
                    </a:solidFill>
                  </a:tcPr>
                </a:tc>
                <a:extLst>
                  <a:ext uri="{0D108BD9-81ED-4DB2-BD59-A6C34878D82A}">
                    <a16:rowId xmlns:a16="http://schemas.microsoft.com/office/drawing/2014/main" val="1028510075"/>
                  </a:ext>
                </a:extLst>
              </a:tr>
              <a:tr h="420975">
                <a:tc>
                  <a:txBody>
                    <a:bodyPr/>
                    <a:lstStyle/>
                    <a:p>
                      <a:pPr algn="ctr"/>
                      <a:r>
                        <a:rPr lang="en-US" altLang="zh-CN" b="1" baseline="0"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JW </a:t>
                      </a:r>
                      <a:endParaRPr lang="zh-CN" altLang="en-US" b="1" dirty="0">
                        <a:effectLst>
                          <a:outerShdw blurRad="38100" dist="38100" dir="2700000" algn="tl">
                            <a:srgbClr val="000000">
                              <a:alpha val="43137"/>
                            </a:srgbClr>
                          </a:outerShdw>
                        </a:effectLst>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HD144N</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rPr>
                        <a:t>M6</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rPr>
                        <a:t>2095*1039*30</a:t>
                      </a:r>
                      <a:endParaRPr lang="zh-CN" altLang="en-US" sz="1400" dirty="0">
                        <a:latin typeface="Cambria" panose="02040503050406030204" pitchFamily="18" charset="0"/>
                      </a:endParaRPr>
                    </a:p>
                  </a:txBody>
                  <a:tcPr anchor="ctr"/>
                </a:tc>
                <a:tc rowSpan="3">
                  <a:txBody>
                    <a:bodyPr/>
                    <a:lstStyle/>
                    <a:p>
                      <a:pPr algn="ctr"/>
                      <a:r>
                        <a:rPr lang="en-US" altLang="zh-CN" sz="1400" dirty="0" smtClean="0">
                          <a:latin typeface="Cambria" panose="02040503050406030204" pitchFamily="18" charset="0"/>
                          <a:ea typeface="Cambria" panose="02040503050406030204" pitchFamily="18" charset="0"/>
                        </a:rPr>
                        <a:t>Front</a:t>
                      </a:r>
                      <a:r>
                        <a:rPr lang="en-US" altLang="zh-CN" sz="1400" baseline="0" dirty="0" smtClean="0">
                          <a:latin typeface="Cambria" panose="02040503050406030204" pitchFamily="18" charset="0"/>
                          <a:ea typeface="Cambria" panose="02040503050406030204" pitchFamily="18" charset="0"/>
                        </a:rPr>
                        <a:t>: AR coating glass</a:t>
                      </a:r>
                    </a:p>
                    <a:p>
                      <a:pPr algn="ctr"/>
                      <a:r>
                        <a:rPr lang="en-US" altLang="zh-CN" sz="1400" baseline="0" dirty="0" smtClean="0">
                          <a:latin typeface="Cambria" panose="02040503050406030204" pitchFamily="18" charset="0"/>
                          <a:ea typeface="Cambria" panose="02040503050406030204" pitchFamily="18" charset="0"/>
                        </a:rPr>
                        <a:t>Back: white glazed grid glass</a:t>
                      </a:r>
                      <a:endParaRPr lang="zh-CN" altLang="en-US" sz="1400" dirty="0">
                        <a:latin typeface="Cambria" panose="02040503050406030204" pitchFamily="18" charset="0"/>
                      </a:endParaRPr>
                    </a:p>
                  </a:txBody>
                  <a:tcPr anchor="ctr"/>
                </a:tc>
                <a:tc rowSpan="3">
                  <a:txBody>
                    <a:bodyPr/>
                    <a:lstStyle/>
                    <a:p>
                      <a:pPr algn="ctr"/>
                      <a:r>
                        <a:rPr lang="en-US" altLang="zh-CN" sz="1400" dirty="0" smtClean="0">
                          <a:latin typeface="Cambria" panose="02040503050406030204" pitchFamily="18" charset="0"/>
                          <a:ea typeface="Cambria" panose="02040503050406030204" pitchFamily="18" charset="0"/>
                        </a:rPr>
                        <a:t>Silver</a:t>
                      </a:r>
                      <a:endParaRPr lang="zh-CN" altLang="en-US" sz="1400" dirty="0">
                        <a:latin typeface="Cambria" panose="02040503050406030204" pitchFamily="18" charset="0"/>
                      </a:endParaRPr>
                    </a:p>
                  </a:txBody>
                  <a:tcPr anchor="ctr"/>
                </a:tc>
                <a:tc rowSpan="3">
                  <a:txBody>
                    <a:bodyPr/>
                    <a:lstStyle/>
                    <a:p>
                      <a:pPr algn="ctr"/>
                      <a:r>
                        <a:rPr lang="en-US" altLang="zh-CN" sz="1400" dirty="0" smtClean="0">
                          <a:latin typeface="Cambria" panose="02040503050406030204" pitchFamily="18" charset="0"/>
                          <a:ea typeface="Cambria" panose="02040503050406030204" pitchFamily="18" charset="0"/>
                        </a:rPr>
                        <a:t>Silver</a:t>
                      </a:r>
                      <a:endParaRPr lang="zh-CN" altLang="en-US" sz="1400" dirty="0">
                        <a:latin typeface="Cambria" panose="02040503050406030204" pitchFamily="18" charset="0"/>
                      </a:endParaRPr>
                    </a:p>
                  </a:txBody>
                  <a:tcPr anchor="ctr"/>
                </a:tc>
                <a:extLst>
                  <a:ext uri="{0D108BD9-81ED-4DB2-BD59-A6C34878D82A}">
                    <a16:rowId xmlns:a16="http://schemas.microsoft.com/office/drawing/2014/main" val="1522391298"/>
                  </a:ext>
                </a:extLst>
              </a:tr>
              <a:tr h="420975">
                <a:tc rowSpan="2">
                  <a:txBody>
                    <a:bodyPr/>
                    <a:lstStyle/>
                    <a:p>
                      <a:pPr algn="ctr"/>
                      <a:r>
                        <a:rPr lang="en-US" altLang="zh-CN" b="1" dirty="0" smtClean="0">
                          <a:effectLst>
                            <a:outerShdw blurRad="38100" dist="38100" dir="2700000" algn="tl">
                              <a:srgbClr val="000000">
                                <a:alpha val="43137"/>
                              </a:srgbClr>
                            </a:outerShdw>
                          </a:effectLst>
                          <a:latin typeface="Cambria" panose="02040503050406030204" pitchFamily="18" charset="0"/>
                        </a:rPr>
                        <a:t>JW</a:t>
                      </a:r>
                      <a:r>
                        <a:rPr lang="en-US" altLang="zh-CN" b="1" baseline="0" dirty="0" smtClean="0">
                          <a:effectLst>
                            <a:outerShdw blurRad="38100" dist="38100" dir="2700000" algn="tl">
                              <a:srgbClr val="000000">
                                <a:alpha val="43137"/>
                              </a:srgbClr>
                            </a:outerShdw>
                          </a:effectLst>
                          <a:latin typeface="Cambria" panose="02040503050406030204" pitchFamily="18" charset="0"/>
                        </a:rPr>
                        <a:t> Pro</a:t>
                      </a:r>
                      <a:endParaRPr lang="zh-CN" altLang="en-US" b="1" dirty="0">
                        <a:effectLst>
                          <a:outerShdw blurRad="38100" dist="38100" dir="2700000" algn="tl">
                            <a:srgbClr val="000000">
                              <a:alpha val="43137"/>
                            </a:srgbClr>
                          </a:outerShdw>
                        </a:effectLst>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HD144N</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M10</a:t>
                      </a: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2278*1134*30</a:t>
                      </a:r>
                    </a:p>
                  </a:txBody>
                  <a:tcPr anchor="ctr"/>
                </a:tc>
                <a:tc vMerge="1">
                  <a:txBody>
                    <a:bodyPr/>
                    <a:lstStyle/>
                    <a:p>
                      <a:pPr algn="ctr"/>
                      <a:endParaRPr lang="en-US" altLang="zh-CN" sz="1400" dirty="0" smtClean="0">
                        <a:latin typeface="Cambria" panose="02040503050406030204" pitchFamily="18" charset="0"/>
                        <a:ea typeface="Cambria" panose="02040503050406030204" pitchFamily="18" charset="0"/>
                      </a:endParaRPr>
                    </a:p>
                  </a:txBody>
                  <a:tcPr anchor="ctr"/>
                </a:tc>
                <a:tc vMerge="1">
                  <a:txBody>
                    <a:bodyPr/>
                    <a:lstStyle/>
                    <a:p>
                      <a:pPr algn="ctr"/>
                      <a:endParaRPr lang="zh-CN" altLang="en-US" sz="1400" dirty="0">
                        <a:latin typeface="Cambria" panose="02040503050406030204" pitchFamily="18" charset="0"/>
                      </a:endParaRPr>
                    </a:p>
                  </a:txBody>
                  <a:tcPr anchor="ctr"/>
                </a:tc>
                <a:tc vMerge="1">
                  <a:txBody>
                    <a:bodyPr/>
                    <a:lstStyle/>
                    <a:p>
                      <a:pPr algn="ctr"/>
                      <a:endParaRPr lang="zh-CN" altLang="en-US" sz="1100" dirty="0"/>
                    </a:p>
                  </a:txBody>
                  <a:tcPr anchor="ctr"/>
                </a:tc>
                <a:extLst>
                  <a:ext uri="{0D108BD9-81ED-4DB2-BD59-A6C34878D82A}">
                    <a16:rowId xmlns:a16="http://schemas.microsoft.com/office/drawing/2014/main" val="1791073476"/>
                  </a:ext>
                </a:extLst>
              </a:tr>
              <a:tr h="420975">
                <a:tc vMerge="1">
                  <a:txBody>
                    <a:bodyPr/>
                    <a:lstStyle/>
                    <a:p>
                      <a:pPr algn="ctr"/>
                      <a:endParaRPr lang="zh-CN" altLang="en-US" b="1" dirty="0">
                        <a:effectLst>
                          <a:outerShdw blurRad="38100" dist="38100" dir="2700000" algn="tl">
                            <a:srgbClr val="000000">
                              <a:alpha val="43137"/>
                            </a:srgbClr>
                          </a:outerShdw>
                        </a:effectLst>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HD156N</a:t>
                      </a:r>
                      <a:endParaRPr lang="zh-CN" altLang="en-US" sz="1400" dirty="0">
                        <a:latin typeface="Cambria" panose="02040503050406030204" pitchFamily="18" charset="0"/>
                      </a:endParaRP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M10</a:t>
                      </a:r>
                    </a:p>
                  </a:txBody>
                  <a:tcPr anchor="ctr"/>
                </a:tc>
                <a:tc>
                  <a:txBody>
                    <a:bodyPr/>
                    <a:lstStyle/>
                    <a:p>
                      <a:pPr algn="ctr"/>
                      <a:r>
                        <a:rPr lang="en-US" altLang="zh-CN" sz="1400" dirty="0" smtClean="0">
                          <a:latin typeface="Cambria" panose="02040503050406030204" pitchFamily="18" charset="0"/>
                          <a:ea typeface="Cambria" panose="02040503050406030204" pitchFamily="18" charset="0"/>
                        </a:rPr>
                        <a:t>2465*1134*30</a:t>
                      </a:r>
                    </a:p>
                  </a:txBody>
                  <a:tcPr anchor="ctr"/>
                </a:tc>
                <a:tc vMerge="1">
                  <a:txBody>
                    <a:bodyPr/>
                    <a:lstStyle/>
                    <a:p>
                      <a:pPr algn="ctr"/>
                      <a:endParaRPr lang="en-US" altLang="zh-CN" sz="1400" dirty="0" smtClean="0">
                        <a:latin typeface="Cambria" panose="02040503050406030204" pitchFamily="18" charset="0"/>
                        <a:ea typeface="Cambria" panose="02040503050406030204" pitchFamily="18" charset="0"/>
                      </a:endParaRPr>
                    </a:p>
                  </a:txBody>
                  <a:tcPr anchor="ctr"/>
                </a:tc>
                <a:tc vMerge="1">
                  <a:txBody>
                    <a:bodyPr/>
                    <a:lstStyle/>
                    <a:p>
                      <a:pPr algn="ctr"/>
                      <a:endParaRPr lang="zh-CN" altLang="en-US" sz="1400" dirty="0">
                        <a:latin typeface="Cambria" panose="02040503050406030204" pitchFamily="18" charset="0"/>
                      </a:endParaRPr>
                    </a:p>
                  </a:txBody>
                  <a:tcPr anchor="ctr"/>
                </a:tc>
                <a:tc vMerge="1">
                  <a:txBody>
                    <a:bodyPr/>
                    <a:lstStyle/>
                    <a:p>
                      <a:pPr algn="ctr"/>
                      <a:endParaRPr lang="zh-CN" altLang="en-US" sz="1100" dirty="0"/>
                    </a:p>
                  </a:txBody>
                  <a:tcPr anchor="ctr"/>
                </a:tc>
                <a:extLst>
                  <a:ext uri="{0D108BD9-81ED-4DB2-BD59-A6C34878D82A}">
                    <a16:rowId xmlns:a16="http://schemas.microsoft.com/office/drawing/2014/main" val="839514140"/>
                  </a:ext>
                </a:extLst>
              </a:tr>
            </a:tbl>
          </a:graphicData>
        </a:graphic>
      </p:graphicFrame>
    </p:spTree>
    <p:extLst>
      <p:ext uri="{BB962C8B-B14F-4D97-AF65-F5344CB8AC3E}">
        <p14:creationId xmlns:p14="http://schemas.microsoft.com/office/powerpoint/2010/main" val="947821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1"/>
            <a:ext cx="12192000" cy="6913082"/>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04" name="标题 1">
            <a:extLst>
              <a:ext uri="{FF2B5EF4-FFF2-40B4-BE49-F238E27FC236}">
                <a16:creationId xmlns:a16="http://schemas.microsoft.com/office/drawing/2014/main" id="{DD514294-7A6B-45C7-8D66-C3B6997DE199}"/>
              </a:ext>
            </a:extLst>
          </p:cNvPr>
          <p:cNvSpPr txBox="1">
            <a:spLocks/>
          </p:cNvSpPr>
          <p:nvPr/>
        </p:nvSpPr>
        <p:spPr>
          <a:xfrm>
            <a:off x="3749624" y="2621680"/>
            <a:ext cx="4692753" cy="1470025"/>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6400" kern="1200">
                <a:solidFill>
                  <a:srgbClr val="FFFFFF"/>
                </a:solidFill>
                <a:latin typeface="+mj-lt"/>
                <a:ea typeface="+mj-ea"/>
                <a:cs typeface="+mj-cs"/>
              </a:defRPr>
            </a:lvl1pPr>
          </a:lstStyle>
          <a:p>
            <a:pPr algn="ctr"/>
            <a:r>
              <a:rPr lang="en-US" dirty="0">
                <a:latin typeface="Arial" panose="020B0604020202020204" pitchFamily="34" charset="0"/>
                <a:cs typeface="Arial" panose="020B0604020202020204" pitchFamily="34" charset="0"/>
              </a:rPr>
              <a:t>THANK YOU</a:t>
            </a:r>
          </a:p>
        </p:txBody>
      </p:sp>
      <p:sp>
        <p:nvSpPr>
          <p:cNvPr id="107" name="标题 1">
            <a:extLst>
              <a:ext uri="{FF2B5EF4-FFF2-40B4-BE49-F238E27FC236}">
                <a16:creationId xmlns:a16="http://schemas.microsoft.com/office/drawing/2014/main" id="{F437F8CF-B5EB-4240-B00C-C0651BF50AD5}"/>
              </a:ext>
            </a:extLst>
          </p:cNvPr>
          <p:cNvSpPr txBox="1"/>
          <p:nvPr/>
        </p:nvSpPr>
        <p:spPr>
          <a:xfrm>
            <a:off x="7405096" y="5637245"/>
            <a:ext cx="4472442" cy="735016"/>
          </a:xfrm>
          <a:prstGeom prst="rect">
            <a:avLst/>
          </a:prstGeom>
          <a:ln w="12700">
            <a:miter lim="400000"/>
          </a:ln>
        </p:spPr>
        <p:txBody>
          <a:bodyPr lIns="60955" tIns="60955" rIns="60955" bIns="60955" anchor="ctr">
            <a:normAutofit/>
          </a:bodyPr>
          <a:lstStyle>
            <a:lvl1pPr algn="ctr">
              <a:defRPr sz="1900">
                <a:solidFill>
                  <a:srgbClr val="FFFFFF"/>
                </a:solidFill>
              </a:defRPr>
            </a:lvl1pPr>
          </a:lstStyle>
          <a:p>
            <a:r>
              <a:rPr dirty="0"/>
              <a:t>Leader of n-type bifacial technology</a:t>
            </a:r>
          </a:p>
        </p:txBody>
      </p:sp>
      <p:pic>
        <p:nvPicPr>
          <p:cNvPr id="108" name="图片 3" descr="图片 3">
            <a:extLst>
              <a:ext uri="{FF2B5EF4-FFF2-40B4-BE49-F238E27FC236}">
                <a16:creationId xmlns:a16="http://schemas.microsoft.com/office/drawing/2014/main" id="{63674342-6D42-4784-B936-8B1321170529}"/>
              </a:ext>
            </a:extLst>
          </p:cNvPr>
          <p:cNvPicPr>
            <a:picLocks noChangeAspect="1"/>
          </p:cNvPicPr>
          <p:nvPr/>
        </p:nvPicPr>
        <p:blipFill>
          <a:blip r:embed="rId2"/>
          <a:stretch>
            <a:fillRect/>
          </a:stretch>
        </p:blipFill>
        <p:spPr>
          <a:xfrm>
            <a:off x="9857902" y="410064"/>
            <a:ext cx="1894828" cy="491904"/>
          </a:xfrm>
          <a:prstGeom prst="rect">
            <a:avLst/>
          </a:prstGeom>
          <a:ln w="12700">
            <a:miter lim="400000"/>
            <a:headEnd/>
            <a:tailEnd/>
          </a:ln>
        </p:spPr>
      </p:pic>
      <p:sp>
        <p:nvSpPr>
          <p:cNvPr id="109" name="标题 1">
            <a:extLst>
              <a:ext uri="{FF2B5EF4-FFF2-40B4-BE49-F238E27FC236}">
                <a16:creationId xmlns:a16="http://schemas.microsoft.com/office/drawing/2014/main" id="{B92F6771-96AD-42F9-BCBA-EE2EAA6F9AB3}"/>
              </a:ext>
            </a:extLst>
          </p:cNvPr>
          <p:cNvSpPr txBox="1"/>
          <p:nvPr/>
        </p:nvSpPr>
        <p:spPr>
          <a:xfrm>
            <a:off x="995527" y="5637245"/>
            <a:ext cx="2285110" cy="735016"/>
          </a:xfrm>
          <a:prstGeom prst="rect">
            <a:avLst/>
          </a:prstGeom>
          <a:ln w="12700">
            <a:miter lim="400000"/>
          </a:ln>
        </p:spPr>
        <p:txBody>
          <a:bodyPr lIns="60955" tIns="60955" rIns="60955" bIns="60955" anchor="ctr">
            <a:normAutofit/>
          </a:bodyPr>
          <a:lstStyle>
            <a:lvl1pPr algn="ctr">
              <a:defRPr sz="1900">
                <a:solidFill>
                  <a:srgbClr val="FFFFFF"/>
                </a:solidFill>
              </a:defRPr>
            </a:lvl1pPr>
          </a:lstStyle>
          <a:p>
            <a:r>
              <a:rPr dirty="0"/>
              <a:t>www.jolywood.cn</a:t>
            </a:r>
          </a:p>
        </p:txBody>
      </p:sp>
    </p:spTree>
    <p:extLst>
      <p:ext uri="{BB962C8B-B14F-4D97-AF65-F5344CB8AC3E}">
        <p14:creationId xmlns:p14="http://schemas.microsoft.com/office/powerpoint/2010/main" val="4187266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2</a:t>
            </a:fld>
            <a:endParaRPr lang="en-US" altLang="zh-CN"/>
          </a:p>
        </p:txBody>
      </p:sp>
      <p:sp>
        <p:nvSpPr>
          <p:cNvPr id="13" name="文本框 12"/>
          <p:cNvSpPr txBox="1"/>
          <p:nvPr/>
        </p:nvSpPr>
        <p:spPr>
          <a:xfrm>
            <a:off x="1060910" y="242562"/>
            <a:ext cx="57751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a:latin typeface="微软雅黑" panose="020B0503020204020204" charset="-122"/>
                <a:ea typeface="微软雅黑" panose="020B0503020204020204" charset="-122"/>
              </a:rPr>
              <a:t>technology</a:t>
            </a:r>
            <a:r>
              <a:rPr lang="zh-CN" altLang="en-US" sz="2400" b="1" dirty="0">
                <a:latin typeface="微软雅黑" panose="020B0503020204020204" charset="-122"/>
                <a:ea typeface="微软雅黑" panose="020B0503020204020204" charset="-122"/>
              </a:rPr>
              <a:t> </a:t>
            </a:r>
            <a:r>
              <a:rPr lang="en-US" altLang="zh-CN" sz="2400" b="1" dirty="0">
                <a:latin typeface="微软雅黑" panose="020B0503020204020204" charset="-122"/>
                <a:ea typeface="微软雅黑" panose="020B0503020204020204" charset="-122"/>
              </a:rPr>
              <a:t>introduction</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pic>
        <p:nvPicPr>
          <p:cNvPr id="4" name="图片 3"/>
          <p:cNvPicPr>
            <a:picLocks noChangeAspect="1"/>
          </p:cNvPicPr>
          <p:nvPr/>
        </p:nvPicPr>
        <p:blipFill>
          <a:blip r:embed="rId4"/>
          <a:stretch>
            <a:fillRect/>
          </a:stretch>
        </p:blipFill>
        <p:spPr>
          <a:xfrm>
            <a:off x="5740221" y="1659584"/>
            <a:ext cx="5787801" cy="4724035"/>
          </a:xfrm>
          <a:prstGeom prst="rect">
            <a:avLst/>
          </a:prstGeom>
        </p:spPr>
      </p:pic>
      <p:sp>
        <p:nvSpPr>
          <p:cNvPr id="6" name="矩形 5"/>
          <p:cNvSpPr/>
          <p:nvPr/>
        </p:nvSpPr>
        <p:spPr>
          <a:xfrm>
            <a:off x="823736" y="1014415"/>
            <a:ext cx="7391350" cy="523220"/>
          </a:xfrm>
          <a:prstGeom prst="rect">
            <a:avLst/>
          </a:prstGeom>
        </p:spPr>
        <p:txBody>
          <a:bodyPr wrap="square">
            <a:spAutoFit/>
          </a:bodyPr>
          <a:lstStyle/>
          <a:p>
            <a:r>
              <a:rPr lang="en-US" altLang="zh-CN" sz="1400" b="1" dirty="0">
                <a:latin typeface="Cambria" panose="02040503050406030204" pitchFamily="18" charset="0"/>
                <a:ea typeface="Cambria" panose="02040503050406030204" pitchFamily="18" charset="0"/>
              </a:rPr>
              <a:t>Quantum tunneling effect: The quantum behavior of microscopic particles such as electrons that can penetrate or pass through a potential barrier</a:t>
            </a:r>
            <a:endParaRPr lang="zh-CN" altLang="en-US" sz="1400" dirty="0">
              <a:latin typeface="Cambria" panose="02040503050406030204" pitchFamily="18" charset="0"/>
            </a:endParaRPr>
          </a:p>
        </p:txBody>
      </p:sp>
      <p:sp>
        <p:nvSpPr>
          <p:cNvPr id="8" name="文本框 7"/>
          <p:cNvSpPr txBox="1"/>
          <p:nvPr/>
        </p:nvSpPr>
        <p:spPr>
          <a:xfrm>
            <a:off x="1269852" y="5955587"/>
            <a:ext cx="5214075" cy="369332"/>
          </a:xfrm>
          <a:prstGeom prst="rect">
            <a:avLst/>
          </a:prstGeom>
          <a:noFill/>
        </p:spPr>
        <p:txBody>
          <a:bodyPr wrap="square" rtlCol="0">
            <a:spAutoFit/>
          </a:bodyPr>
          <a:lstStyle/>
          <a:p>
            <a:r>
              <a:rPr lang="en-US" altLang="zh-CN" b="1" dirty="0" smtClean="0">
                <a:latin typeface="Cambria" panose="02040503050406030204" pitchFamily="18" charset="0"/>
                <a:ea typeface="Cambria" panose="02040503050406030204" pitchFamily="18" charset="0"/>
              </a:rPr>
              <a:t>TOPCon- </a:t>
            </a:r>
            <a:r>
              <a:rPr lang="en-US" altLang="zh-CN" b="1" dirty="0">
                <a:latin typeface="Cambria" panose="02040503050406030204" pitchFamily="18" charset="0"/>
                <a:ea typeface="Cambria" panose="02040503050406030204" pitchFamily="18" charset="0"/>
              </a:rPr>
              <a:t>Tunnel Oxide Passivating-contact</a:t>
            </a:r>
            <a:endParaRPr lang="zh-CN" altLang="en-US" b="1" dirty="0">
              <a:latin typeface="Cambria" panose="02040503050406030204" pitchFamily="18" charset="0"/>
            </a:endParaRPr>
          </a:p>
        </p:txBody>
      </p:sp>
      <p:pic>
        <p:nvPicPr>
          <p:cNvPr id="3" name="图片 2"/>
          <p:cNvPicPr>
            <a:picLocks noChangeAspect="1"/>
          </p:cNvPicPr>
          <p:nvPr/>
        </p:nvPicPr>
        <p:blipFill>
          <a:blip r:embed="rId5"/>
          <a:stretch>
            <a:fillRect/>
          </a:stretch>
        </p:blipFill>
        <p:spPr>
          <a:xfrm>
            <a:off x="1295779" y="1659584"/>
            <a:ext cx="5305425" cy="4000500"/>
          </a:xfrm>
          <a:prstGeom prst="rect">
            <a:avLst/>
          </a:prstGeom>
        </p:spPr>
      </p:pic>
    </p:spTree>
    <p:extLst>
      <p:ext uri="{BB962C8B-B14F-4D97-AF65-F5344CB8AC3E}">
        <p14:creationId xmlns:p14="http://schemas.microsoft.com/office/powerpoint/2010/main" val="24983312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3</a:t>
            </a:fld>
            <a:endParaRPr lang="en-US" altLang="zh-CN"/>
          </a:p>
        </p:txBody>
      </p:sp>
      <p:sp>
        <p:nvSpPr>
          <p:cNvPr id="13" name="文本框 12"/>
          <p:cNvSpPr txBox="1"/>
          <p:nvPr/>
        </p:nvSpPr>
        <p:spPr>
          <a:xfrm>
            <a:off x="1060910" y="242562"/>
            <a:ext cx="57751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Bifaciality</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pic>
        <p:nvPicPr>
          <p:cNvPr id="3" name="图片 2"/>
          <p:cNvPicPr>
            <a:picLocks noChangeAspect="1"/>
          </p:cNvPicPr>
          <p:nvPr/>
        </p:nvPicPr>
        <p:blipFill>
          <a:blip r:embed="rId4"/>
          <a:stretch>
            <a:fillRect/>
          </a:stretch>
        </p:blipFill>
        <p:spPr>
          <a:xfrm>
            <a:off x="3038474" y="1934939"/>
            <a:ext cx="5842289" cy="4421499"/>
          </a:xfrm>
          <a:prstGeom prst="rect">
            <a:avLst/>
          </a:prstGeom>
        </p:spPr>
      </p:pic>
      <p:sp>
        <p:nvSpPr>
          <p:cNvPr id="5" name="文本框 4"/>
          <p:cNvSpPr txBox="1"/>
          <p:nvPr/>
        </p:nvSpPr>
        <p:spPr>
          <a:xfrm>
            <a:off x="1634836" y="1149927"/>
            <a:ext cx="8534400" cy="369332"/>
          </a:xfrm>
          <a:prstGeom prst="rect">
            <a:avLst/>
          </a:prstGeom>
          <a:noFill/>
        </p:spPr>
        <p:txBody>
          <a:bodyPr wrap="square" rtlCol="0">
            <a:spAutoFit/>
          </a:bodyPr>
          <a:lstStyle/>
          <a:p>
            <a:pPr marL="285750" indent="-285750">
              <a:buClr>
                <a:schemeClr val="accent2">
                  <a:lumMod val="75000"/>
                </a:schemeClr>
              </a:buClr>
              <a:buFont typeface="Wingdings" panose="05000000000000000000" pitchFamily="2" charset="2"/>
              <a:buChar char="Ø"/>
            </a:pPr>
            <a:r>
              <a:rPr lang="en-US" altLang="zh-CN" b="1" dirty="0" smtClean="0">
                <a:latin typeface="Cambria" panose="02040503050406030204" pitchFamily="18" charset="0"/>
                <a:ea typeface="Cambria" panose="02040503050406030204" pitchFamily="18" charset="0"/>
              </a:rPr>
              <a:t>Compared with PERC, the bifaciality of TOPCon modules can reach up to 80%</a:t>
            </a:r>
            <a:endParaRPr lang="zh-CN" altLang="en-US" b="1" dirty="0">
              <a:latin typeface="Cambria" panose="02040503050406030204" pitchFamily="18" charset="0"/>
            </a:endParaRPr>
          </a:p>
        </p:txBody>
      </p:sp>
    </p:spTree>
    <p:extLst>
      <p:ext uri="{BB962C8B-B14F-4D97-AF65-F5344CB8AC3E}">
        <p14:creationId xmlns:p14="http://schemas.microsoft.com/office/powerpoint/2010/main" val="3405797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4</a:t>
            </a:fld>
            <a:endParaRPr lang="en-US" altLang="zh-CN"/>
          </a:p>
        </p:txBody>
      </p:sp>
      <p:sp>
        <p:nvSpPr>
          <p:cNvPr id="13" name="文本框 12"/>
          <p:cNvSpPr txBox="1"/>
          <p:nvPr/>
        </p:nvSpPr>
        <p:spPr>
          <a:xfrm>
            <a:off x="1060910" y="242562"/>
            <a:ext cx="57751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Bifaciality</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pic>
        <p:nvPicPr>
          <p:cNvPr id="2" name="图片 1"/>
          <p:cNvPicPr>
            <a:picLocks noChangeAspect="1"/>
          </p:cNvPicPr>
          <p:nvPr/>
        </p:nvPicPr>
        <p:blipFill>
          <a:blip r:embed="rId4"/>
          <a:stretch>
            <a:fillRect/>
          </a:stretch>
        </p:blipFill>
        <p:spPr>
          <a:xfrm>
            <a:off x="2008911" y="952124"/>
            <a:ext cx="6968835" cy="2517372"/>
          </a:xfrm>
          <a:prstGeom prst="rect">
            <a:avLst/>
          </a:prstGeom>
        </p:spPr>
      </p:pic>
      <p:pic>
        <p:nvPicPr>
          <p:cNvPr id="14" name="图片 13"/>
          <p:cNvPicPr/>
          <p:nvPr/>
        </p:nvPicPr>
        <p:blipFill>
          <a:blip r:embed="rId5"/>
          <a:stretch>
            <a:fillRect/>
          </a:stretch>
        </p:blipFill>
        <p:spPr>
          <a:xfrm>
            <a:off x="1600483" y="3903212"/>
            <a:ext cx="7523019" cy="2750311"/>
          </a:xfrm>
          <a:prstGeom prst="rect">
            <a:avLst/>
          </a:prstGeom>
        </p:spPr>
      </p:pic>
      <p:sp>
        <p:nvSpPr>
          <p:cNvPr id="4" name="文本框 3"/>
          <p:cNvSpPr txBox="1"/>
          <p:nvPr/>
        </p:nvSpPr>
        <p:spPr>
          <a:xfrm>
            <a:off x="9123502" y="2102321"/>
            <a:ext cx="3075710" cy="523220"/>
          </a:xfrm>
          <a:prstGeom prst="rect">
            <a:avLst/>
          </a:prstGeom>
          <a:noFill/>
        </p:spPr>
        <p:txBody>
          <a:bodyPr wrap="square" rtlCol="0">
            <a:spAutoFit/>
          </a:bodyPr>
          <a:lstStyle/>
          <a:p>
            <a:r>
              <a:rPr lang="en-US" altLang="zh-CN" sz="2800" b="1" i="1" dirty="0" smtClean="0">
                <a:latin typeface="Cambria" panose="02040503050406030204" pitchFamily="18" charset="0"/>
                <a:ea typeface="Cambria" panose="02040503050406030204" pitchFamily="18" charset="0"/>
              </a:rPr>
              <a:t>TOPCon drawing</a:t>
            </a:r>
            <a:endParaRPr lang="zh-CN" altLang="en-US" sz="2800" b="1" i="1" dirty="0">
              <a:latin typeface="Cambria" panose="02040503050406030204" pitchFamily="18" charset="0"/>
            </a:endParaRPr>
          </a:p>
        </p:txBody>
      </p:sp>
      <p:sp>
        <p:nvSpPr>
          <p:cNvPr id="15" name="文本框 14"/>
          <p:cNvSpPr txBox="1"/>
          <p:nvPr/>
        </p:nvSpPr>
        <p:spPr>
          <a:xfrm>
            <a:off x="9240982" y="4893066"/>
            <a:ext cx="2487927" cy="523220"/>
          </a:xfrm>
          <a:prstGeom prst="rect">
            <a:avLst/>
          </a:prstGeom>
          <a:noFill/>
        </p:spPr>
        <p:txBody>
          <a:bodyPr wrap="square" rtlCol="0">
            <a:spAutoFit/>
          </a:bodyPr>
          <a:lstStyle>
            <a:defPPr>
              <a:defRPr lang="zh-CN"/>
            </a:defPPr>
            <a:lvl1pPr>
              <a:defRPr sz="2800" b="1">
                <a:latin typeface="Cambria" panose="02040503050406030204" pitchFamily="18" charset="0"/>
                <a:ea typeface="Cambria" panose="02040503050406030204" pitchFamily="18" charset="0"/>
              </a:defRPr>
            </a:lvl1pPr>
          </a:lstStyle>
          <a:p>
            <a:r>
              <a:rPr lang="en-US" altLang="zh-CN" i="1" dirty="0" smtClean="0"/>
              <a:t>PERC drawing</a:t>
            </a:r>
            <a:endParaRPr lang="zh-CN" altLang="en-US" i="1" dirty="0"/>
          </a:p>
        </p:txBody>
      </p:sp>
      <p:sp>
        <p:nvSpPr>
          <p:cNvPr id="3" name="文本框 2"/>
          <p:cNvSpPr txBox="1"/>
          <p:nvPr/>
        </p:nvSpPr>
        <p:spPr>
          <a:xfrm>
            <a:off x="2919640" y="1848908"/>
            <a:ext cx="1450701" cy="646331"/>
          </a:xfrm>
          <a:prstGeom prst="rect">
            <a:avLst/>
          </a:prstGeom>
          <a:noFill/>
        </p:spPr>
        <p:txBody>
          <a:bodyPr wrap="square" rtlCol="0">
            <a:spAutoFit/>
          </a:bodyPr>
          <a:lstStyle>
            <a:defPPr>
              <a:defRPr lang="zh-CN"/>
            </a:defPPr>
            <a:lvl1pPr>
              <a:defRPr sz="2800" b="1" i="1">
                <a:latin typeface="Cambria" panose="02040503050406030204" pitchFamily="18" charset="0"/>
                <a:ea typeface="Cambria" panose="02040503050406030204" pitchFamily="18" charset="0"/>
              </a:defRPr>
            </a:lvl1pPr>
          </a:lstStyle>
          <a:p>
            <a:r>
              <a:rPr lang="en-US" altLang="zh-CN" sz="3600" dirty="0">
                <a:solidFill>
                  <a:srgbClr val="C00000"/>
                </a:solidFill>
              </a:rPr>
              <a:t>Front</a:t>
            </a:r>
            <a:endParaRPr lang="zh-CN" altLang="en-US" sz="3600" dirty="0">
              <a:solidFill>
                <a:srgbClr val="C00000"/>
              </a:solidFill>
            </a:endParaRPr>
          </a:p>
        </p:txBody>
      </p:sp>
      <p:sp>
        <p:nvSpPr>
          <p:cNvPr id="17" name="文本框 16"/>
          <p:cNvSpPr txBox="1"/>
          <p:nvPr/>
        </p:nvSpPr>
        <p:spPr>
          <a:xfrm>
            <a:off x="2919640" y="4955203"/>
            <a:ext cx="1450701" cy="646331"/>
          </a:xfrm>
          <a:prstGeom prst="rect">
            <a:avLst/>
          </a:prstGeom>
          <a:noFill/>
        </p:spPr>
        <p:txBody>
          <a:bodyPr wrap="square" rtlCol="0">
            <a:spAutoFit/>
          </a:bodyPr>
          <a:lstStyle>
            <a:defPPr>
              <a:defRPr lang="zh-CN"/>
            </a:defPPr>
            <a:lvl1pPr>
              <a:defRPr sz="2800" b="1" i="1">
                <a:latin typeface="Cambria" panose="02040503050406030204" pitchFamily="18" charset="0"/>
                <a:ea typeface="Cambria" panose="02040503050406030204" pitchFamily="18" charset="0"/>
              </a:defRPr>
            </a:lvl1pPr>
          </a:lstStyle>
          <a:p>
            <a:r>
              <a:rPr lang="en-US" altLang="zh-CN" sz="3600" dirty="0">
                <a:solidFill>
                  <a:srgbClr val="C00000"/>
                </a:solidFill>
              </a:rPr>
              <a:t>Front</a:t>
            </a:r>
            <a:endParaRPr lang="zh-CN" altLang="en-US" sz="3600" dirty="0">
              <a:solidFill>
                <a:srgbClr val="C00000"/>
              </a:solidFill>
            </a:endParaRPr>
          </a:p>
        </p:txBody>
      </p:sp>
      <p:sp>
        <p:nvSpPr>
          <p:cNvPr id="18" name="文本框 17"/>
          <p:cNvSpPr txBox="1"/>
          <p:nvPr/>
        </p:nvSpPr>
        <p:spPr>
          <a:xfrm>
            <a:off x="6691454" y="1895171"/>
            <a:ext cx="1450701" cy="646331"/>
          </a:xfrm>
          <a:prstGeom prst="rect">
            <a:avLst/>
          </a:prstGeom>
          <a:noFill/>
        </p:spPr>
        <p:txBody>
          <a:bodyPr wrap="square" rtlCol="0">
            <a:spAutoFit/>
          </a:bodyPr>
          <a:lstStyle>
            <a:defPPr>
              <a:defRPr lang="zh-CN"/>
            </a:defPPr>
            <a:lvl1pPr>
              <a:defRPr sz="2800" b="1" i="1">
                <a:latin typeface="Cambria" panose="02040503050406030204" pitchFamily="18" charset="0"/>
                <a:ea typeface="Cambria" panose="02040503050406030204" pitchFamily="18" charset="0"/>
              </a:defRPr>
            </a:lvl1pPr>
          </a:lstStyle>
          <a:p>
            <a:r>
              <a:rPr lang="en-US" altLang="zh-CN" sz="3600" dirty="0" smtClean="0">
                <a:solidFill>
                  <a:srgbClr val="C00000"/>
                </a:solidFill>
              </a:rPr>
              <a:t>Back</a:t>
            </a:r>
            <a:endParaRPr lang="zh-CN" altLang="en-US" sz="3600" dirty="0">
              <a:solidFill>
                <a:srgbClr val="C00000"/>
              </a:solidFill>
            </a:endParaRPr>
          </a:p>
        </p:txBody>
      </p:sp>
      <p:sp>
        <p:nvSpPr>
          <p:cNvPr id="19" name="文本框 18"/>
          <p:cNvSpPr txBox="1"/>
          <p:nvPr/>
        </p:nvSpPr>
        <p:spPr>
          <a:xfrm>
            <a:off x="6691455" y="4927475"/>
            <a:ext cx="1450701" cy="646331"/>
          </a:xfrm>
          <a:prstGeom prst="rect">
            <a:avLst/>
          </a:prstGeom>
          <a:noFill/>
        </p:spPr>
        <p:txBody>
          <a:bodyPr wrap="square" rtlCol="0">
            <a:spAutoFit/>
          </a:bodyPr>
          <a:lstStyle>
            <a:defPPr>
              <a:defRPr lang="zh-CN"/>
            </a:defPPr>
            <a:lvl1pPr>
              <a:defRPr sz="2800" b="1" i="1">
                <a:latin typeface="Cambria" panose="02040503050406030204" pitchFamily="18" charset="0"/>
                <a:ea typeface="Cambria" panose="02040503050406030204" pitchFamily="18" charset="0"/>
              </a:defRPr>
            </a:lvl1pPr>
          </a:lstStyle>
          <a:p>
            <a:r>
              <a:rPr lang="en-US" altLang="zh-CN" sz="3600" dirty="0" smtClean="0">
                <a:solidFill>
                  <a:srgbClr val="C00000"/>
                </a:solidFill>
              </a:rPr>
              <a:t>Back</a:t>
            </a:r>
            <a:endParaRPr lang="zh-CN" altLang="en-US" sz="3600" dirty="0">
              <a:solidFill>
                <a:srgbClr val="C00000"/>
              </a:solidFill>
            </a:endParaRPr>
          </a:p>
        </p:txBody>
      </p:sp>
      <p:cxnSp>
        <p:nvCxnSpPr>
          <p:cNvPr id="6" name="直接连接符 5"/>
          <p:cNvCxnSpPr/>
          <p:nvPr/>
        </p:nvCxnSpPr>
        <p:spPr>
          <a:xfrm>
            <a:off x="287311" y="3672590"/>
            <a:ext cx="11617378" cy="0"/>
          </a:xfrm>
          <a:prstGeom prst="line">
            <a:avLst/>
          </a:prstGeom>
          <a:ln w="38100">
            <a:solidFill>
              <a:srgbClr val="C00000"/>
            </a:solidFill>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9069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5</a:t>
            </a:fld>
            <a:endParaRPr lang="en-US" altLang="zh-CN"/>
          </a:p>
        </p:txBody>
      </p:sp>
      <p:sp>
        <p:nvSpPr>
          <p:cNvPr id="13" name="文本框 12"/>
          <p:cNvSpPr txBox="1"/>
          <p:nvPr/>
        </p:nvSpPr>
        <p:spPr>
          <a:xfrm>
            <a:off x="1060910" y="242562"/>
            <a:ext cx="57751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Bifaciality</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5" name="文本框 4"/>
          <p:cNvSpPr txBox="1"/>
          <p:nvPr/>
        </p:nvSpPr>
        <p:spPr>
          <a:xfrm>
            <a:off x="1634836" y="1149927"/>
            <a:ext cx="8534400" cy="461665"/>
          </a:xfrm>
          <a:prstGeom prst="rect">
            <a:avLst/>
          </a:prstGeom>
          <a:noFill/>
        </p:spPr>
        <p:txBody>
          <a:bodyPr wrap="square" rtlCol="0">
            <a:spAutoFit/>
          </a:bodyPr>
          <a:lstStyle/>
          <a:p>
            <a:pPr marL="342900" indent="-342900">
              <a:buClr>
                <a:schemeClr val="accent2">
                  <a:lumMod val="75000"/>
                </a:schemeClr>
              </a:buClr>
              <a:buFont typeface="Wingdings" panose="05000000000000000000" pitchFamily="2" charset="2"/>
              <a:buChar char="Ø"/>
            </a:pPr>
            <a:r>
              <a:rPr lang="en-US" altLang="zh-CN" b="1" dirty="0" smtClean="0">
                <a:latin typeface="Cambria" panose="02040503050406030204" pitchFamily="18" charset="0"/>
              </a:rPr>
              <a:t>Take full advantages of high bifacial rate- </a:t>
            </a:r>
            <a:r>
              <a:rPr lang="en-US" altLang="zh-CN" sz="2400" b="1" dirty="0" smtClean="0">
                <a:latin typeface="Cambria" panose="02040503050406030204" pitchFamily="18" charset="0"/>
              </a:rPr>
              <a:t>Albedo</a:t>
            </a:r>
            <a:endParaRPr lang="zh-CN" altLang="en-US" sz="2400" b="1" dirty="0">
              <a:latin typeface="Cambria" panose="02040503050406030204" pitchFamily="18" charset="0"/>
            </a:endParaRPr>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8909" y="2124220"/>
            <a:ext cx="8888940" cy="4114308"/>
          </a:xfrm>
          <a:prstGeom prst="rect">
            <a:avLst/>
          </a:prstGeom>
        </p:spPr>
      </p:pic>
    </p:spTree>
    <p:extLst>
      <p:ext uri="{BB962C8B-B14F-4D97-AF65-F5344CB8AC3E}">
        <p14:creationId xmlns:p14="http://schemas.microsoft.com/office/powerpoint/2010/main" val="149891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6</a:t>
            </a:fld>
            <a:endParaRPr lang="en-US" altLang="zh-CN"/>
          </a:p>
        </p:txBody>
      </p:sp>
      <p:sp>
        <p:nvSpPr>
          <p:cNvPr id="13" name="文本框 12"/>
          <p:cNvSpPr txBox="1"/>
          <p:nvPr/>
        </p:nvSpPr>
        <p:spPr>
          <a:xfrm>
            <a:off x="1060910" y="242562"/>
            <a:ext cx="57751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Bifaciality</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graphicFrame>
        <p:nvGraphicFramePr>
          <p:cNvPr id="15" name="图表 14"/>
          <p:cNvGraphicFramePr>
            <a:graphicFrameLocks/>
          </p:cNvGraphicFramePr>
          <p:nvPr>
            <p:extLst>
              <p:ext uri="{D42A27DB-BD31-4B8C-83A1-F6EECF244321}">
                <p14:modId xmlns:p14="http://schemas.microsoft.com/office/powerpoint/2010/main" val="1002047438"/>
              </p:ext>
            </p:extLst>
          </p:nvPr>
        </p:nvGraphicFramePr>
        <p:xfrm>
          <a:off x="1377142" y="1336852"/>
          <a:ext cx="8961120" cy="47549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2858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7</a:t>
            </a:fld>
            <a:endParaRPr lang="en-US" altLang="zh-CN"/>
          </a:p>
        </p:txBody>
      </p:sp>
      <p:sp>
        <p:nvSpPr>
          <p:cNvPr id="13" name="文本框 12"/>
          <p:cNvSpPr txBox="1"/>
          <p:nvPr/>
        </p:nvSpPr>
        <p:spPr>
          <a:xfrm>
            <a:off x="1060909" y="242562"/>
            <a:ext cx="831861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Low temperature coefficient</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sp>
        <p:nvSpPr>
          <p:cNvPr id="14" name="object 4"/>
          <p:cNvSpPr txBox="1"/>
          <p:nvPr/>
        </p:nvSpPr>
        <p:spPr>
          <a:xfrm>
            <a:off x="481684" y="1426543"/>
            <a:ext cx="5420351" cy="846386"/>
          </a:xfrm>
          <a:prstGeom prst="rect">
            <a:avLst/>
          </a:prstGeom>
        </p:spPr>
        <p:txBody>
          <a:bodyPr vert="horz" wrap="square" lIns="0" tIns="149860" rIns="0" bIns="0" rtlCol="0">
            <a:spAutoFit/>
          </a:bodyPr>
          <a:lstStyle/>
          <a:p>
            <a:pPr marL="299085" indent="-287020">
              <a:lnSpc>
                <a:spcPct val="100000"/>
              </a:lnSpc>
              <a:spcBef>
                <a:spcPts val="1180"/>
              </a:spcBef>
              <a:buClr>
                <a:srgbClr val="C00000"/>
              </a:buClr>
              <a:buFont typeface="Wingdings" panose="05000000000000000000" pitchFamily="2" charset="2"/>
              <a:buChar char="Ø"/>
              <a:tabLst>
                <a:tab pos="299720" algn="l"/>
              </a:tabLst>
            </a:pPr>
            <a:r>
              <a:rPr sz="1800" b="0" spc="-10" dirty="0" smtClean="0">
                <a:latin typeface="Cambria" panose="02040503050406030204" pitchFamily="18" charset="0"/>
                <a:ea typeface="Cambria" panose="02040503050406030204" pitchFamily="18" charset="0"/>
                <a:cs typeface="Calibri Light"/>
              </a:rPr>
              <a:t>N</a:t>
            </a:r>
            <a:r>
              <a:rPr lang="en-US" sz="1800" b="0" spc="-10" dirty="0" smtClean="0">
                <a:latin typeface="Cambria" panose="02040503050406030204" pitchFamily="18" charset="0"/>
                <a:ea typeface="Cambria" panose="02040503050406030204" pitchFamily="18" charset="0"/>
                <a:cs typeface="Calibri Light"/>
              </a:rPr>
              <a:t> type module temperature coefficient</a:t>
            </a:r>
            <a:r>
              <a:rPr sz="1800" b="1" dirty="0" smtClean="0">
                <a:latin typeface="Cambria" panose="02040503050406030204" pitchFamily="18" charset="0"/>
                <a:ea typeface="Cambria" panose="02040503050406030204" pitchFamily="18" charset="0"/>
                <a:cs typeface="微软雅黑"/>
              </a:rPr>
              <a:t>：</a:t>
            </a:r>
            <a:r>
              <a:rPr sz="1800" b="0" dirty="0" smtClean="0">
                <a:latin typeface="Cambria" panose="02040503050406030204" pitchFamily="18" charset="0"/>
                <a:ea typeface="Cambria" panose="02040503050406030204" pitchFamily="18" charset="0"/>
                <a:cs typeface="Calibri Light"/>
              </a:rPr>
              <a:t>-0</a:t>
            </a:r>
            <a:r>
              <a:rPr sz="1800" b="0" spc="-10" dirty="0" smtClean="0">
                <a:latin typeface="Cambria" panose="02040503050406030204" pitchFamily="18" charset="0"/>
                <a:ea typeface="Cambria" panose="02040503050406030204" pitchFamily="18" charset="0"/>
                <a:cs typeface="Calibri Light"/>
              </a:rPr>
              <a:t>.</a:t>
            </a:r>
            <a:r>
              <a:rPr sz="1800" b="0" spc="-15" dirty="0" smtClean="0">
                <a:latin typeface="Cambria" panose="02040503050406030204" pitchFamily="18" charset="0"/>
                <a:ea typeface="Cambria" panose="02040503050406030204" pitchFamily="18" charset="0"/>
                <a:cs typeface="Calibri Light"/>
              </a:rPr>
              <a:t>3</a:t>
            </a:r>
            <a:r>
              <a:rPr lang="en-US" sz="1800" b="0" spc="-15" dirty="0" smtClean="0">
                <a:latin typeface="Cambria" panose="02040503050406030204" pitchFamily="18" charset="0"/>
                <a:ea typeface="Cambria" panose="02040503050406030204" pitchFamily="18" charset="0"/>
                <a:cs typeface="Calibri Light"/>
              </a:rPr>
              <a:t>0</a:t>
            </a:r>
            <a:r>
              <a:rPr sz="1800" b="0" spc="-30" dirty="0" smtClean="0">
                <a:latin typeface="Cambria" panose="02040503050406030204" pitchFamily="18" charset="0"/>
                <a:ea typeface="Cambria" panose="02040503050406030204" pitchFamily="18" charset="0"/>
                <a:cs typeface="Calibri Light"/>
              </a:rPr>
              <a:t>%</a:t>
            </a:r>
            <a:r>
              <a:rPr sz="1800" b="0" spc="-20" dirty="0" smtClean="0">
                <a:latin typeface="Cambria" panose="02040503050406030204" pitchFamily="18" charset="0"/>
                <a:ea typeface="Cambria" panose="02040503050406030204" pitchFamily="18" charset="0"/>
                <a:cs typeface="Calibri Light"/>
              </a:rPr>
              <a:t>/</a:t>
            </a:r>
            <a:r>
              <a:rPr sz="1800" b="1" dirty="0">
                <a:latin typeface="Cambria" panose="02040503050406030204" pitchFamily="18" charset="0"/>
                <a:ea typeface="Cambria" panose="02040503050406030204" pitchFamily="18" charset="0"/>
                <a:cs typeface="微软雅黑"/>
              </a:rPr>
              <a:t>℃</a:t>
            </a:r>
            <a:endParaRPr sz="1800" dirty="0">
              <a:latin typeface="Cambria" panose="02040503050406030204" pitchFamily="18" charset="0"/>
              <a:ea typeface="Cambria" panose="02040503050406030204" pitchFamily="18" charset="0"/>
              <a:cs typeface="微软雅黑"/>
            </a:endParaRPr>
          </a:p>
          <a:p>
            <a:pPr marL="299085" indent="-287020">
              <a:lnSpc>
                <a:spcPct val="100000"/>
              </a:lnSpc>
              <a:spcBef>
                <a:spcPts val="1085"/>
              </a:spcBef>
              <a:buClr>
                <a:srgbClr val="C00000"/>
              </a:buClr>
              <a:buFont typeface="Wingdings" panose="05000000000000000000" pitchFamily="2" charset="2"/>
              <a:buChar char="Ø"/>
              <a:tabLst>
                <a:tab pos="299720" algn="l"/>
              </a:tabLst>
            </a:pPr>
            <a:r>
              <a:rPr lang="en-US" altLang="zh-CN" spc="-10" dirty="0" smtClean="0">
                <a:latin typeface="Cambria" panose="02040503050406030204" pitchFamily="18" charset="0"/>
                <a:ea typeface="Cambria" panose="02040503050406030204" pitchFamily="18" charset="0"/>
                <a:cs typeface="Calibri Light"/>
              </a:rPr>
              <a:t>P </a:t>
            </a:r>
            <a:r>
              <a:rPr lang="en-US" altLang="zh-CN" spc="-10" dirty="0">
                <a:latin typeface="Cambria" panose="02040503050406030204" pitchFamily="18" charset="0"/>
                <a:ea typeface="Cambria" panose="02040503050406030204" pitchFamily="18" charset="0"/>
                <a:cs typeface="Calibri Light"/>
              </a:rPr>
              <a:t>type module temperature coefficient </a:t>
            </a:r>
            <a:r>
              <a:rPr sz="1800" b="1" dirty="0" smtClean="0">
                <a:latin typeface="Cambria" panose="02040503050406030204" pitchFamily="18" charset="0"/>
                <a:ea typeface="Cambria" panose="02040503050406030204" pitchFamily="18" charset="0"/>
                <a:cs typeface="微软雅黑"/>
              </a:rPr>
              <a:t>：</a:t>
            </a:r>
            <a:r>
              <a:rPr sz="1800" b="0" dirty="0" smtClean="0">
                <a:latin typeface="Cambria" panose="02040503050406030204" pitchFamily="18" charset="0"/>
                <a:ea typeface="Cambria" panose="02040503050406030204" pitchFamily="18" charset="0"/>
                <a:cs typeface="Calibri Light"/>
              </a:rPr>
              <a:t>-</a:t>
            </a:r>
            <a:r>
              <a:rPr sz="1800" b="0" dirty="0">
                <a:latin typeface="Cambria" panose="02040503050406030204" pitchFamily="18" charset="0"/>
                <a:ea typeface="Cambria" panose="02040503050406030204" pitchFamily="18" charset="0"/>
                <a:cs typeface="Calibri Light"/>
              </a:rPr>
              <a:t>0</a:t>
            </a:r>
            <a:r>
              <a:rPr sz="1800" b="0" spc="-10" dirty="0">
                <a:latin typeface="Cambria" panose="02040503050406030204" pitchFamily="18" charset="0"/>
                <a:ea typeface="Cambria" panose="02040503050406030204" pitchFamily="18" charset="0"/>
                <a:cs typeface="Calibri Light"/>
              </a:rPr>
              <a:t>.</a:t>
            </a:r>
            <a:r>
              <a:rPr sz="1800" b="0" spc="-15" dirty="0">
                <a:latin typeface="Cambria" panose="02040503050406030204" pitchFamily="18" charset="0"/>
                <a:ea typeface="Cambria" panose="02040503050406030204" pitchFamily="18" charset="0"/>
                <a:cs typeface="Calibri Light"/>
              </a:rPr>
              <a:t>35</a:t>
            </a:r>
            <a:r>
              <a:rPr sz="1800" b="0" spc="-30" dirty="0">
                <a:latin typeface="Cambria" panose="02040503050406030204" pitchFamily="18" charset="0"/>
                <a:ea typeface="Cambria" panose="02040503050406030204" pitchFamily="18" charset="0"/>
                <a:cs typeface="Calibri Light"/>
              </a:rPr>
              <a:t>%</a:t>
            </a:r>
            <a:r>
              <a:rPr sz="1800" b="0" spc="-5" dirty="0">
                <a:latin typeface="Cambria" panose="02040503050406030204" pitchFamily="18" charset="0"/>
                <a:ea typeface="Cambria" panose="02040503050406030204" pitchFamily="18" charset="0"/>
                <a:cs typeface="Calibri Light"/>
              </a:rPr>
              <a:t>/</a:t>
            </a:r>
            <a:r>
              <a:rPr sz="1800" b="1" dirty="0">
                <a:latin typeface="Cambria" panose="02040503050406030204" pitchFamily="18" charset="0"/>
                <a:ea typeface="Cambria" panose="02040503050406030204" pitchFamily="18" charset="0"/>
                <a:cs typeface="微软雅黑"/>
              </a:rPr>
              <a:t>℃</a:t>
            </a:r>
            <a:endParaRPr sz="1800" dirty="0">
              <a:latin typeface="Cambria" panose="02040503050406030204" pitchFamily="18" charset="0"/>
              <a:ea typeface="Cambria" panose="02040503050406030204" pitchFamily="18" charset="0"/>
              <a:cs typeface="微软雅黑"/>
            </a:endParaRPr>
          </a:p>
        </p:txBody>
      </p:sp>
      <p:sp>
        <p:nvSpPr>
          <p:cNvPr id="17" name="object 3"/>
          <p:cNvSpPr txBox="1"/>
          <p:nvPr/>
        </p:nvSpPr>
        <p:spPr>
          <a:xfrm>
            <a:off x="481684" y="2643665"/>
            <a:ext cx="4201569" cy="1960152"/>
          </a:xfrm>
          <a:prstGeom prst="rect">
            <a:avLst/>
          </a:prstGeom>
        </p:spPr>
        <p:txBody>
          <a:bodyPr vert="horz" wrap="square" lIns="0" tIns="150495" rIns="0" bIns="0" rtlCol="0">
            <a:spAutoFit/>
          </a:bodyPr>
          <a:lstStyle/>
          <a:p>
            <a:pPr marL="299085" indent="-287020">
              <a:lnSpc>
                <a:spcPct val="100000"/>
              </a:lnSpc>
              <a:spcBef>
                <a:spcPts val="1185"/>
              </a:spcBef>
              <a:buClr>
                <a:srgbClr val="C00000"/>
              </a:buClr>
              <a:buFont typeface="Wingdings" panose="05000000000000000000" pitchFamily="2" charset="2"/>
              <a:buChar char="Ø"/>
              <a:tabLst>
                <a:tab pos="299720" algn="l"/>
              </a:tabLst>
            </a:pPr>
            <a:r>
              <a:rPr lang="en-US" sz="1800" dirty="0" smtClean="0">
                <a:latin typeface="Cambria" panose="02040503050406030204" pitchFamily="18" charset="0"/>
                <a:ea typeface="Cambria" panose="02040503050406030204" pitchFamily="18" charset="0"/>
                <a:cs typeface="Calibri Light"/>
              </a:rPr>
              <a:t>Assume the operation temperature of 560</a:t>
            </a:r>
            <a:r>
              <a:rPr sz="1800" spc="-75" dirty="0" smtClean="0">
                <a:latin typeface="Cambria" panose="02040503050406030204" pitchFamily="18" charset="0"/>
                <a:ea typeface="Cambria" panose="02040503050406030204" pitchFamily="18" charset="0"/>
                <a:cs typeface="Calibri Light"/>
              </a:rPr>
              <a:t>W</a:t>
            </a:r>
            <a:r>
              <a:rPr sz="1800" spc="-35" dirty="0" smtClean="0">
                <a:latin typeface="Cambria" panose="02040503050406030204" pitchFamily="18" charset="0"/>
                <a:ea typeface="Cambria" panose="02040503050406030204" pitchFamily="18" charset="0"/>
                <a:cs typeface="Calibri Light"/>
              </a:rPr>
              <a:t>p</a:t>
            </a:r>
            <a:r>
              <a:rPr lang="en-US" sz="1800" spc="-35" dirty="0" smtClean="0">
                <a:latin typeface="Cambria" panose="02040503050406030204" pitchFamily="18" charset="0"/>
                <a:ea typeface="Cambria" panose="02040503050406030204" pitchFamily="18" charset="0"/>
                <a:cs typeface="Calibri Light"/>
              </a:rPr>
              <a:t> module is </a:t>
            </a:r>
            <a:r>
              <a:rPr lang="en-US" sz="1800" spc="-15" dirty="0" smtClean="0">
                <a:latin typeface="Cambria" panose="02040503050406030204" pitchFamily="18" charset="0"/>
                <a:ea typeface="Cambria" panose="02040503050406030204" pitchFamily="18" charset="0"/>
                <a:cs typeface="Calibri Light"/>
              </a:rPr>
              <a:t>45</a:t>
            </a:r>
            <a:r>
              <a:rPr sz="1800" dirty="0" smtClean="0">
                <a:latin typeface="Cambria" panose="02040503050406030204" pitchFamily="18" charset="0"/>
                <a:ea typeface="Cambria" panose="02040503050406030204" pitchFamily="18" charset="0"/>
                <a:cs typeface="微软雅黑"/>
              </a:rPr>
              <a:t>℃</a:t>
            </a:r>
            <a:endParaRPr sz="1800" dirty="0">
              <a:latin typeface="Cambria" panose="02040503050406030204" pitchFamily="18" charset="0"/>
              <a:ea typeface="Cambria" panose="02040503050406030204" pitchFamily="18" charset="0"/>
              <a:cs typeface="微软雅黑"/>
            </a:endParaRPr>
          </a:p>
          <a:p>
            <a:pPr marL="584200" lvl="1" indent="-285115">
              <a:lnSpc>
                <a:spcPct val="100000"/>
              </a:lnSpc>
              <a:spcBef>
                <a:spcPts val="1080"/>
              </a:spcBef>
              <a:buClr>
                <a:srgbClr val="C00000"/>
              </a:buClr>
              <a:buFont typeface="Arial"/>
              <a:buChar char="•"/>
              <a:tabLst>
                <a:tab pos="583565" algn="l"/>
                <a:tab pos="584200" algn="l"/>
              </a:tabLst>
            </a:pPr>
            <a:r>
              <a:rPr lang="en-US" spc="-10" dirty="0" smtClean="0">
                <a:latin typeface="Cambria" panose="02040503050406030204" pitchFamily="18" charset="0"/>
                <a:ea typeface="Cambria" panose="02040503050406030204" pitchFamily="18" charset="0"/>
                <a:cs typeface="Calibri Light"/>
              </a:rPr>
              <a:t>Output of N type module</a:t>
            </a:r>
            <a:r>
              <a:rPr sz="1800" spc="-10" dirty="0" smtClean="0">
                <a:latin typeface="Cambria" panose="02040503050406030204" pitchFamily="18" charset="0"/>
                <a:ea typeface="Cambria" panose="02040503050406030204" pitchFamily="18" charset="0"/>
                <a:cs typeface="微软雅黑"/>
              </a:rPr>
              <a:t>：</a:t>
            </a:r>
            <a:r>
              <a:rPr sz="1800" spc="-10" dirty="0" smtClean="0">
                <a:latin typeface="Cambria" panose="02040503050406030204" pitchFamily="18" charset="0"/>
                <a:ea typeface="Cambria" panose="02040503050406030204" pitchFamily="18" charset="0"/>
                <a:cs typeface="Calibri Light"/>
              </a:rPr>
              <a:t>5</a:t>
            </a:r>
            <a:r>
              <a:rPr lang="en-US" sz="1800" spc="-10" dirty="0" smtClean="0">
                <a:latin typeface="Cambria" panose="02040503050406030204" pitchFamily="18" charset="0"/>
                <a:ea typeface="Cambria" panose="02040503050406030204" pitchFamily="18" charset="0"/>
                <a:cs typeface="Calibri Light"/>
              </a:rPr>
              <a:t>2</a:t>
            </a:r>
            <a:r>
              <a:rPr sz="1800" spc="-10" dirty="0" smtClean="0">
                <a:latin typeface="Cambria" panose="02040503050406030204" pitchFamily="18" charset="0"/>
                <a:ea typeface="Cambria" panose="02040503050406030204" pitchFamily="18" charset="0"/>
                <a:cs typeface="Calibri Light"/>
              </a:rPr>
              <a:t>6</a:t>
            </a:r>
            <a:r>
              <a:rPr lang="en-US" sz="1800" spc="-10" dirty="0" smtClean="0">
                <a:latin typeface="Cambria" panose="02040503050406030204" pitchFamily="18" charset="0"/>
                <a:ea typeface="Cambria" panose="02040503050406030204" pitchFamily="18" charset="0"/>
                <a:cs typeface="Calibri Light"/>
              </a:rPr>
              <a:t>.4</a:t>
            </a:r>
            <a:r>
              <a:rPr sz="1800" spc="-10" dirty="0" smtClean="0">
                <a:latin typeface="Cambria" panose="02040503050406030204" pitchFamily="18" charset="0"/>
                <a:ea typeface="Cambria" panose="02040503050406030204" pitchFamily="18" charset="0"/>
                <a:cs typeface="Calibri Light"/>
              </a:rPr>
              <a:t>W</a:t>
            </a:r>
            <a:endParaRPr sz="1800" dirty="0">
              <a:latin typeface="Cambria" panose="02040503050406030204" pitchFamily="18" charset="0"/>
              <a:ea typeface="Cambria" panose="02040503050406030204" pitchFamily="18" charset="0"/>
              <a:cs typeface="Calibri Light"/>
            </a:endParaRPr>
          </a:p>
          <a:p>
            <a:pPr marL="584200" lvl="1" indent="-285115">
              <a:lnSpc>
                <a:spcPct val="100000"/>
              </a:lnSpc>
              <a:spcBef>
                <a:spcPts val="1080"/>
              </a:spcBef>
              <a:buClr>
                <a:srgbClr val="C00000"/>
              </a:buClr>
              <a:buFont typeface="Arial"/>
              <a:buChar char="•"/>
              <a:tabLst>
                <a:tab pos="583565" algn="l"/>
                <a:tab pos="584200" algn="l"/>
              </a:tabLst>
            </a:pPr>
            <a:r>
              <a:rPr lang="en-US" spc="-5" dirty="0">
                <a:latin typeface="Cambria" panose="02040503050406030204" pitchFamily="18" charset="0"/>
                <a:ea typeface="Cambria" panose="02040503050406030204" pitchFamily="18" charset="0"/>
                <a:cs typeface="Calibri Light"/>
              </a:rPr>
              <a:t>Output of P</a:t>
            </a:r>
            <a:r>
              <a:rPr lang="en-US" spc="-5" dirty="0" smtClean="0">
                <a:latin typeface="Cambria" panose="02040503050406030204" pitchFamily="18" charset="0"/>
                <a:ea typeface="Cambria" panose="02040503050406030204" pitchFamily="18" charset="0"/>
                <a:cs typeface="Calibri Light"/>
              </a:rPr>
              <a:t> </a:t>
            </a:r>
            <a:r>
              <a:rPr lang="en-US" spc="-5" dirty="0">
                <a:latin typeface="Cambria" panose="02040503050406030204" pitchFamily="18" charset="0"/>
                <a:ea typeface="Cambria" panose="02040503050406030204" pitchFamily="18" charset="0"/>
                <a:cs typeface="Calibri Light"/>
              </a:rPr>
              <a:t>type module</a:t>
            </a:r>
            <a:r>
              <a:rPr sz="1800" spc="-10" dirty="0" smtClean="0">
                <a:latin typeface="Cambria" panose="02040503050406030204" pitchFamily="18" charset="0"/>
                <a:ea typeface="Cambria" panose="02040503050406030204" pitchFamily="18" charset="0"/>
                <a:cs typeface="微软雅黑"/>
              </a:rPr>
              <a:t>：</a:t>
            </a:r>
            <a:r>
              <a:rPr sz="1800" spc="-10" dirty="0" smtClean="0">
                <a:latin typeface="Cambria" panose="02040503050406030204" pitchFamily="18" charset="0"/>
                <a:ea typeface="Cambria" panose="02040503050406030204" pitchFamily="18" charset="0"/>
                <a:cs typeface="Calibri Light"/>
              </a:rPr>
              <a:t>5</a:t>
            </a:r>
            <a:r>
              <a:rPr lang="en-US" sz="1800" spc="-10" dirty="0" smtClean="0">
                <a:latin typeface="Cambria" panose="02040503050406030204" pitchFamily="18" charset="0"/>
                <a:ea typeface="Cambria" panose="02040503050406030204" pitchFamily="18" charset="0"/>
                <a:cs typeface="Calibri Light"/>
              </a:rPr>
              <a:t>20</a:t>
            </a:r>
            <a:r>
              <a:rPr sz="1800" spc="-10" dirty="0" smtClean="0">
                <a:latin typeface="Cambria" panose="02040503050406030204" pitchFamily="18" charset="0"/>
                <a:ea typeface="Cambria" panose="02040503050406030204" pitchFamily="18" charset="0"/>
                <a:cs typeface="Calibri Light"/>
              </a:rPr>
              <a:t>.</a:t>
            </a:r>
            <a:r>
              <a:rPr lang="en-US" sz="1800" spc="-10" dirty="0" smtClean="0">
                <a:latin typeface="Cambria" panose="02040503050406030204" pitchFamily="18" charset="0"/>
                <a:ea typeface="Cambria" panose="02040503050406030204" pitchFamily="18" charset="0"/>
                <a:cs typeface="Calibri Light"/>
              </a:rPr>
              <a:t>8</a:t>
            </a:r>
            <a:r>
              <a:rPr sz="1800" spc="-10" dirty="0" smtClean="0">
                <a:latin typeface="Cambria" panose="02040503050406030204" pitchFamily="18" charset="0"/>
                <a:ea typeface="Cambria" panose="02040503050406030204" pitchFamily="18" charset="0"/>
                <a:cs typeface="Calibri Light"/>
              </a:rPr>
              <a:t>W</a:t>
            </a:r>
            <a:endParaRPr sz="1800" dirty="0">
              <a:latin typeface="Cambria" panose="02040503050406030204" pitchFamily="18" charset="0"/>
              <a:ea typeface="Cambria" panose="02040503050406030204" pitchFamily="18" charset="0"/>
              <a:cs typeface="Calibri Light"/>
            </a:endParaRPr>
          </a:p>
          <a:p>
            <a:pPr marL="584200" lvl="1" indent="-285115">
              <a:lnSpc>
                <a:spcPct val="100000"/>
              </a:lnSpc>
              <a:spcBef>
                <a:spcPts val="1080"/>
              </a:spcBef>
              <a:buClr>
                <a:srgbClr val="C00000"/>
              </a:buClr>
              <a:buFont typeface="Arial"/>
              <a:buChar char="•"/>
              <a:tabLst>
                <a:tab pos="583565" algn="l"/>
                <a:tab pos="584200" algn="l"/>
              </a:tabLst>
            </a:pPr>
            <a:r>
              <a:rPr lang="en-US" spc="-10" dirty="0" smtClean="0">
                <a:latin typeface="Cambria" panose="02040503050406030204" pitchFamily="18" charset="0"/>
                <a:ea typeface="Cambria" panose="02040503050406030204" pitchFamily="18" charset="0"/>
                <a:cs typeface="微软雅黑"/>
              </a:rPr>
              <a:t>Power gain</a:t>
            </a:r>
            <a:r>
              <a:rPr sz="1800" b="1" spc="-10" dirty="0" smtClean="0">
                <a:latin typeface="Cambria" panose="02040503050406030204" pitchFamily="18" charset="0"/>
                <a:ea typeface="Cambria" panose="02040503050406030204" pitchFamily="18" charset="0"/>
                <a:cs typeface="微软雅黑"/>
              </a:rPr>
              <a:t>：</a:t>
            </a:r>
            <a:r>
              <a:rPr lang="en-US" sz="1800" b="1" spc="-10" dirty="0" smtClean="0">
                <a:solidFill>
                  <a:srgbClr val="C00000"/>
                </a:solidFill>
                <a:latin typeface="Cambria" panose="02040503050406030204" pitchFamily="18" charset="0"/>
                <a:ea typeface="Cambria" panose="02040503050406030204" pitchFamily="18" charset="0"/>
                <a:cs typeface="Calibri Light"/>
              </a:rPr>
              <a:t>1</a:t>
            </a:r>
            <a:r>
              <a:rPr sz="1800" b="1" spc="-10" dirty="0" smtClean="0">
                <a:solidFill>
                  <a:srgbClr val="C00000"/>
                </a:solidFill>
                <a:latin typeface="Cambria" panose="02040503050406030204" pitchFamily="18" charset="0"/>
                <a:ea typeface="Cambria" panose="02040503050406030204" pitchFamily="18" charset="0"/>
                <a:cs typeface="Calibri Light"/>
              </a:rPr>
              <a:t>.</a:t>
            </a:r>
            <a:r>
              <a:rPr lang="en-US" sz="1800" b="1" spc="-10" dirty="0" smtClean="0">
                <a:solidFill>
                  <a:srgbClr val="C00000"/>
                </a:solidFill>
                <a:latin typeface="Cambria" panose="02040503050406030204" pitchFamily="18" charset="0"/>
                <a:ea typeface="Cambria" panose="02040503050406030204" pitchFamily="18" charset="0"/>
                <a:cs typeface="Calibri Light"/>
              </a:rPr>
              <a:t>08</a:t>
            </a:r>
            <a:r>
              <a:rPr sz="1800" b="1" spc="-10" dirty="0" smtClean="0">
                <a:solidFill>
                  <a:srgbClr val="C00000"/>
                </a:solidFill>
                <a:latin typeface="Cambria" panose="02040503050406030204" pitchFamily="18" charset="0"/>
                <a:ea typeface="Cambria" panose="02040503050406030204" pitchFamily="18" charset="0"/>
                <a:cs typeface="Calibri Light"/>
              </a:rPr>
              <a:t>%</a:t>
            </a:r>
            <a:endParaRPr sz="1800" b="1" dirty="0">
              <a:latin typeface="Cambria" panose="02040503050406030204" pitchFamily="18" charset="0"/>
              <a:ea typeface="Cambria" panose="02040503050406030204" pitchFamily="18" charset="0"/>
              <a:cs typeface="Calibri Light"/>
            </a:endParaRPr>
          </a:p>
        </p:txBody>
      </p:sp>
      <p:sp>
        <p:nvSpPr>
          <p:cNvPr id="3" name="矩形 2"/>
          <p:cNvSpPr/>
          <p:nvPr/>
        </p:nvSpPr>
        <p:spPr>
          <a:xfrm>
            <a:off x="5153892" y="5732867"/>
            <a:ext cx="7038108" cy="369332"/>
          </a:xfrm>
          <a:prstGeom prst="rect">
            <a:avLst/>
          </a:prstGeom>
        </p:spPr>
        <p:txBody>
          <a:bodyPr wrap="square">
            <a:spAutoFit/>
          </a:bodyPr>
          <a:lstStyle/>
          <a:p>
            <a:r>
              <a:rPr lang="en-US" altLang="zh-CN" dirty="0" smtClean="0">
                <a:latin typeface="Cambria" panose="02040503050406030204" pitchFamily="18" charset="0"/>
                <a:ea typeface="Cambria" panose="02040503050406030204" pitchFamily="18" charset="0"/>
              </a:rPr>
              <a:t>Under </a:t>
            </a:r>
            <a:r>
              <a:rPr lang="en-US" altLang="zh-CN" dirty="0">
                <a:latin typeface="Cambria" panose="02040503050406030204" pitchFamily="18" charset="0"/>
                <a:ea typeface="Cambria" panose="02040503050406030204" pitchFamily="18" charset="0"/>
              </a:rPr>
              <a:t>high temperature environment, the benefit will expand to </a:t>
            </a:r>
            <a:r>
              <a:rPr lang="en-US" altLang="zh-CN" dirty="0" smtClean="0">
                <a:latin typeface="Cambria" panose="02040503050406030204" pitchFamily="18" charset="0"/>
                <a:ea typeface="Cambria" panose="02040503050406030204" pitchFamily="18" charset="0"/>
              </a:rPr>
              <a:t>3.8%</a:t>
            </a:r>
            <a:endParaRPr lang="en-US" altLang="zh-CN" dirty="0">
              <a:latin typeface="Cambria" panose="02040503050406030204" pitchFamily="18" charset="0"/>
              <a:ea typeface="Cambria" panose="02040503050406030204" pitchFamily="18" charset="0"/>
            </a:endParaRPr>
          </a:p>
        </p:txBody>
      </p:sp>
      <p:grpSp>
        <p:nvGrpSpPr>
          <p:cNvPr id="15" name="组合 14"/>
          <p:cNvGrpSpPr/>
          <p:nvPr/>
        </p:nvGrpSpPr>
        <p:grpSpPr>
          <a:xfrm>
            <a:off x="5902035" y="1064464"/>
            <a:ext cx="5832017" cy="4672625"/>
            <a:chOff x="4999287" y="1169233"/>
            <a:chExt cx="5832017" cy="4672625"/>
          </a:xfrm>
        </p:grpSpPr>
        <p:grpSp>
          <p:nvGrpSpPr>
            <p:cNvPr id="16" name="组合 15"/>
            <p:cNvGrpSpPr/>
            <p:nvPr/>
          </p:nvGrpSpPr>
          <p:grpSpPr>
            <a:xfrm>
              <a:off x="5591330" y="1169233"/>
              <a:ext cx="5111647" cy="3882452"/>
              <a:chOff x="5591330" y="1169233"/>
              <a:chExt cx="5111647" cy="3882452"/>
            </a:xfrm>
          </p:grpSpPr>
          <p:cxnSp>
            <p:nvCxnSpPr>
              <p:cNvPr id="38" name="直接箭头连接符 37"/>
              <p:cNvCxnSpPr/>
              <p:nvPr/>
            </p:nvCxnSpPr>
            <p:spPr>
              <a:xfrm flipV="1">
                <a:off x="5591331" y="1169233"/>
                <a:ext cx="0" cy="388245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5591331" y="5051685"/>
                <a:ext cx="5111646"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0" name="等腰三角形 12"/>
              <p:cNvSpPr/>
              <p:nvPr/>
            </p:nvSpPr>
            <p:spPr>
              <a:xfrm>
                <a:off x="5696262" y="2061147"/>
                <a:ext cx="4386125" cy="2098624"/>
              </a:xfrm>
              <a:custGeom>
                <a:avLst/>
                <a:gdLst>
                  <a:gd name="connsiteX0" fmla="*/ 0 w 4302177"/>
                  <a:gd name="connsiteY0" fmla="*/ 1378878 h 1378878"/>
                  <a:gd name="connsiteX1" fmla="*/ 2151089 w 4302177"/>
                  <a:gd name="connsiteY1" fmla="*/ 0 h 1378878"/>
                  <a:gd name="connsiteX2" fmla="*/ 4302177 w 4302177"/>
                  <a:gd name="connsiteY2" fmla="*/ 1378878 h 1378878"/>
                  <a:gd name="connsiteX3" fmla="*/ 0 w 4302177"/>
                  <a:gd name="connsiteY3" fmla="*/ 1378878 h 1378878"/>
                  <a:gd name="connsiteX0" fmla="*/ 0 w 4272197"/>
                  <a:gd name="connsiteY0" fmla="*/ 0 h 1528997"/>
                  <a:gd name="connsiteX1" fmla="*/ 2121109 w 4272197"/>
                  <a:gd name="connsiteY1" fmla="*/ 150119 h 1528997"/>
                  <a:gd name="connsiteX2" fmla="*/ 4272197 w 4272197"/>
                  <a:gd name="connsiteY2" fmla="*/ 1528997 h 1528997"/>
                  <a:gd name="connsiteX3" fmla="*/ 0 w 4272197"/>
                  <a:gd name="connsiteY3" fmla="*/ 0 h 1528997"/>
                  <a:gd name="connsiteX0" fmla="*/ 0 w 4272197"/>
                  <a:gd name="connsiteY0" fmla="*/ 0 h 1528997"/>
                  <a:gd name="connsiteX1" fmla="*/ 3545175 w 4272197"/>
                  <a:gd name="connsiteY1" fmla="*/ 824677 h 1528997"/>
                  <a:gd name="connsiteX2" fmla="*/ 4272197 w 4272197"/>
                  <a:gd name="connsiteY2" fmla="*/ 1528997 h 1528997"/>
                  <a:gd name="connsiteX3" fmla="*/ 0 w 4272197"/>
                  <a:gd name="connsiteY3" fmla="*/ 0 h 1528997"/>
                  <a:gd name="connsiteX0" fmla="*/ 0 w 4347148"/>
                  <a:gd name="connsiteY0" fmla="*/ 0 h 2098624"/>
                  <a:gd name="connsiteX1" fmla="*/ 3545175 w 4347148"/>
                  <a:gd name="connsiteY1" fmla="*/ 824677 h 2098624"/>
                  <a:gd name="connsiteX2" fmla="*/ 4347148 w 4347148"/>
                  <a:gd name="connsiteY2" fmla="*/ 2098624 h 2098624"/>
                  <a:gd name="connsiteX3" fmla="*/ 0 w 4347148"/>
                  <a:gd name="connsiteY3" fmla="*/ 0 h 2098624"/>
                  <a:gd name="connsiteX0" fmla="*/ 0 w 4347148"/>
                  <a:gd name="connsiteY0" fmla="*/ 0 h 2098624"/>
                  <a:gd name="connsiteX1" fmla="*/ 4324664 w 4347148"/>
                  <a:gd name="connsiteY1" fmla="*/ 1379313 h 2098624"/>
                  <a:gd name="connsiteX2" fmla="*/ 4347148 w 4347148"/>
                  <a:gd name="connsiteY2" fmla="*/ 2098624 h 2098624"/>
                  <a:gd name="connsiteX3" fmla="*/ 0 w 4347148"/>
                  <a:gd name="connsiteY3" fmla="*/ 0 h 2098624"/>
                  <a:gd name="connsiteX0" fmla="*/ 0 w 4347148"/>
                  <a:gd name="connsiteY0" fmla="*/ 0 h 2098624"/>
                  <a:gd name="connsiteX1" fmla="*/ 2128603 w 4347148"/>
                  <a:gd name="connsiteY1" fmla="*/ 659785 h 2098624"/>
                  <a:gd name="connsiteX2" fmla="*/ 4324664 w 4347148"/>
                  <a:gd name="connsiteY2" fmla="*/ 1379313 h 2098624"/>
                  <a:gd name="connsiteX3" fmla="*/ 4347148 w 4347148"/>
                  <a:gd name="connsiteY3" fmla="*/ 2098624 h 2098624"/>
                  <a:gd name="connsiteX4" fmla="*/ 0 w 4347148"/>
                  <a:gd name="connsiteY4" fmla="*/ 0 h 2098624"/>
                  <a:gd name="connsiteX0" fmla="*/ 0 w 4354645"/>
                  <a:gd name="connsiteY0" fmla="*/ 0 h 2098624"/>
                  <a:gd name="connsiteX1" fmla="*/ 2128603 w 4354645"/>
                  <a:gd name="connsiteY1" fmla="*/ 659785 h 2098624"/>
                  <a:gd name="connsiteX2" fmla="*/ 4354645 w 4354645"/>
                  <a:gd name="connsiteY2" fmla="*/ 1334342 h 2098624"/>
                  <a:gd name="connsiteX3" fmla="*/ 4347148 w 4354645"/>
                  <a:gd name="connsiteY3" fmla="*/ 2098624 h 2098624"/>
                  <a:gd name="connsiteX4" fmla="*/ 0 w 4354645"/>
                  <a:gd name="connsiteY4" fmla="*/ 0 h 2098624"/>
                  <a:gd name="connsiteX0" fmla="*/ 4347148 w 4446085"/>
                  <a:gd name="connsiteY0" fmla="*/ 2098624 h 2098624"/>
                  <a:gd name="connsiteX1" fmla="*/ 0 w 4446085"/>
                  <a:gd name="connsiteY1" fmla="*/ 0 h 2098624"/>
                  <a:gd name="connsiteX2" fmla="*/ 2128603 w 4446085"/>
                  <a:gd name="connsiteY2" fmla="*/ 659785 h 2098624"/>
                  <a:gd name="connsiteX3" fmla="*/ 4446085 w 4446085"/>
                  <a:gd name="connsiteY3" fmla="*/ 1425782 h 2098624"/>
                  <a:gd name="connsiteX0" fmla="*/ 4347148 w 4347148"/>
                  <a:gd name="connsiteY0" fmla="*/ 2098624 h 2098624"/>
                  <a:gd name="connsiteX1" fmla="*/ 0 w 4347148"/>
                  <a:gd name="connsiteY1" fmla="*/ 0 h 2098624"/>
                  <a:gd name="connsiteX2" fmla="*/ 2128603 w 4347148"/>
                  <a:gd name="connsiteY2" fmla="*/ 659785 h 2098624"/>
                  <a:gd name="connsiteX3" fmla="*/ 4326164 w 4347148"/>
                  <a:gd name="connsiteY3" fmla="*/ 1350831 h 2098624"/>
                  <a:gd name="connsiteX0" fmla="*/ 4347148 w 4401115"/>
                  <a:gd name="connsiteY0" fmla="*/ 2098624 h 2098624"/>
                  <a:gd name="connsiteX1" fmla="*/ 0 w 4401115"/>
                  <a:gd name="connsiteY1" fmla="*/ 0 h 2098624"/>
                  <a:gd name="connsiteX2" fmla="*/ 2128603 w 4401115"/>
                  <a:gd name="connsiteY2" fmla="*/ 659785 h 2098624"/>
                  <a:gd name="connsiteX3" fmla="*/ 4401115 w 4401115"/>
                  <a:gd name="connsiteY3" fmla="*/ 1350831 h 2098624"/>
                  <a:gd name="connsiteX0" fmla="*/ 4347148 w 4356144"/>
                  <a:gd name="connsiteY0" fmla="*/ 2098624 h 2098624"/>
                  <a:gd name="connsiteX1" fmla="*/ 0 w 4356144"/>
                  <a:gd name="connsiteY1" fmla="*/ 0 h 2098624"/>
                  <a:gd name="connsiteX2" fmla="*/ 2128603 w 4356144"/>
                  <a:gd name="connsiteY2" fmla="*/ 659785 h 2098624"/>
                  <a:gd name="connsiteX3" fmla="*/ 4356144 w 4356144"/>
                  <a:gd name="connsiteY3" fmla="*/ 1335841 h 2098624"/>
                  <a:gd name="connsiteX0" fmla="*/ 4347148 w 4386125"/>
                  <a:gd name="connsiteY0" fmla="*/ 2098624 h 2098624"/>
                  <a:gd name="connsiteX1" fmla="*/ 0 w 4386125"/>
                  <a:gd name="connsiteY1" fmla="*/ 0 h 2098624"/>
                  <a:gd name="connsiteX2" fmla="*/ 2128603 w 4386125"/>
                  <a:gd name="connsiteY2" fmla="*/ 659785 h 2098624"/>
                  <a:gd name="connsiteX3" fmla="*/ 4386125 w 4386125"/>
                  <a:gd name="connsiteY3" fmla="*/ 1335841 h 2098624"/>
                </a:gdLst>
                <a:ahLst/>
                <a:cxnLst>
                  <a:cxn ang="0">
                    <a:pos x="connsiteX0" y="connsiteY0"/>
                  </a:cxn>
                  <a:cxn ang="0">
                    <a:pos x="connsiteX1" y="connsiteY1"/>
                  </a:cxn>
                  <a:cxn ang="0">
                    <a:pos x="connsiteX2" y="connsiteY2"/>
                  </a:cxn>
                  <a:cxn ang="0">
                    <a:pos x="connsiteX3" y="connsiteY3"/>
                  </a:cxn>
                </a:cxnLst>
                <a:rect l="l" t="t" r="r" b="b"/>
                <a:pathLst>
                  <a:path w="4386125" h="2098624">
                    <a:moveTo>
                      <a:pt x="4347148" y="2098624"/>
                    </a:moveTo>
                    <a:lnTo>
                      <a:pt x="0" y="0"/>
                    </a:lnTo>
                    <a:lnTo>
                      <a:pt x="2128603" y="659785"/>
                    </a:lnTo>
                    <a:lnTo>
                      <a:pt x="4386125" y="1335841"/>
                    </a:lnTo>
                  </a:path>
                </a:pathLst>
              </a:cu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a:endCxn id="40" idx="3"/>
              </p:cNvCxnSpPr>
              <p:nvPr/>
            </p:nvCxnSpPr>
            <p:spPr>
              <a:xfrm>
                <a:off x="5591330" y="2061147"/>
                <a:ext cx="4491057" cy="1335841"/>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endCxn id="40" idx="0"/>
              </p:cNvCxnSpPr>
              <p:nvPr/>
            </p:nvCxnSpPr>
            <p:spPr>
              <a:xfrm>
                <a:off x="5591331" y="2061147"/>
                <a:ext cx="4452079" cy="2098624"/>
              </a:xfrm>
              <a:prstGeom prst="line">
                <a:avLst/>
              </a:prstGeom>
              <a:ln w="57150">
                <a:solidFill>
                  <a:schemeClr val="accent3">
                    <a:lumMod val="75000"/>
                  </a:schemeClr>
                </a:solidFill>
              </a:ln>
            </p:spPr>
            <p:style>
              <a:lnRef idx="3">
                <a:schemeClr val="accent3"/>
              </a:lnRef>
              <a:fillRef idx="0">
                <a:schemeClr val="accent3"/>
              </a:fillRef>
              <a:effectRef idx="2">
                <a:schemeClr val="accent3"/>
              </a:effectRef>
              <a:fontRef idx="minor">
                <a:schemeClr val="tx1"/>
              </a:fontRef>
            </p:style>
          </p:cxnSp>
        </p:grpSp>
        <p:sp>
          <p:nvSpPr>
            <p:cNvPr id="18" name="文本框 17"/>
            <p:cNvSpPr txBox="1"/>
            <p:nvPr/>
          </p:nvSpPr>
          <p:spPr>
            <a:xfrm rot="10800000">
              <a:off x="5070130" y="2520739"/>
              <a:ext cx="461665" cy="1364105"/>
            </a:xfrm>
            <a:prstGeom prst="rect">
              <a:avLst/>
            </a:prstGeom>
            <a:noFill/>
          </p:spPr>
          <p:txBody>
            <a:bodyPr vert="eaVert" wrap="square" rtlCol="0">
              <a:spAutoFit/>
            </a:bodyPr>
            <a:lstStyle/>
            <a:p>
              <a:r>
                <a:rPr lang="en-US" altLang="zh-CN" b="1" dirty="0" smtClean="0">
                  <a:solidFill>
                    <a:schemeClr val="bg2">
                      <a:lumMod val="75000"/>
                    </a:schemeClr>
                  </a:solidFill>
                  <a:latin typeface="Arial" panose="020B0604020202020204" pitchFamily="34" charset="0"/>
                  <a:cs typeface="Arial" panose="020B0604020202020204" pitchFamily="34" charset="0"/>
                </a:rPr>
                <a:t>Power (W)</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19" name="文本框 18"/>
            <p:cNvSpPr txBox="1"/>
            <p:nvPr/>
          </p:nvSpPr>
          <p:spPr>
            <a:xfrm>
              <a:off x="4999287" y="1876480"/>
              <a:ext cx="603349" cy="369332"/>
            </a:xfrm>
            <a:prstGeom prst="rect">
              <a:avLst/>
            </a:prstGeom>
            <a:noFill/>
          </p:spPr>
          <p:txBody>
            <a:bodyPr wrap="square" rtlCol="0">
              <a:spAutoFit/>
            </a:bodyPr>
            <a:lstStyle/>
            <a:p>
              <a:r>
                <a:rPr lang="en-US" altLang="zh-CN" b="1" dirty="0" smtClean="0">
                  <a:solidFill>
                    <a:schemeClr val="bg2">
                      <a:lumMod val="75000"/>
                    </a:schemeClr>
                  </a:solidFill>
                  <a:latin typeface="Arial" panose="020B0604020202020204" pitchFamily="34" charset="0"/>
                  <a:cs typeface="Arial" panose="020B0604020202020204" pitchFamily="34" charset="0"/>
                </a:rPr>
                <a:t>560</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20" name="文本框 19"/>
            <p:cNvSpPr txBox="1"/>
            <p:nvPr/>
          </p:nvSpPr>
          <p:spPr>
            <a:xfrm>
              <a:off x="5315951" y="5236352"/>
              <a:ext cx="500232" cy="369332"/>
            </a:xfrm>
            <a:prstGeom prst="rect">
              <a:avLst/>
            </a:prstGeom>
            <a:noFill/>
          </p:spPr>
          <p:txBody>
            <a:bodyPr wrap="square" rtlCol="0">
              <a:spAutoFit/>
            </a:bodyPr>
            <a:lstStyle/>
            <a:p>
              <a:r>
                <a:rPr lang="en-US" altLang="zh-CN" b="1" dirty="0" smtClean="0">
                  <a:solidFill>
                    <a:schemeClr val="bg2">
                      <a:lumMod val="75000"/>
                    </a:schemeClr>
                  </a:solidFill>
                  <a:latin typeface="Arial" panose="020B0604020202020204" pitchFamily="34" charset="0"/>
                  <a:cs typeface="Arial" panose="020B0604020202020204" pitchFamily="34" charset="0"/>
                </a:rPr>
                <a:t>25</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21" name="文本框 20"/>
            <p:cNvSpPr txBox="1"/>
            <p:nvPr/>
          </p:nvSpPr>
          <p:spPr>
            <a:xfrm>
              <a:off x="6078148" y="5236352"/>
              <a:ext cx="500232" cy="369332"/>
            </a:xfrm>
            <a:prstGeom prst="rect">
              <a:avLst/>
            </a:prstGeom>
            <a:noFill/>
          </p:spPr>
          <p:txBody>
            <a:bodyPr wrap="square" rtlCol="0">
              <a:spAutoFit/>
            </a:bodyPr>
            <a:lstStyle/>
            <a:p>
              <a:r>
                <a:rPr lang="en-US" altLang="zh-CN" b="1" dirty="0">
                  <a:solidFill>
                    <a:schemeClr val="bg2">
                      <a:lumMod val="75000"/>
                    </a:schemeClr>
                  </a:solidFill>
                  <a:latin typeface="Arial" panose="020B0604020202020204" pitchFamily="34" charset="0"/>
                  <a:cs typeface="Arial" panose="020B0604020202020204" pitchFamily="34" charset="0"/>
                </a:rPr>
                <a:t>3</a:t>
              </a:r>
              <a:r>
                <a:rPr lang="en-US" altLang="zh-CN" b="1" dirty="0" smtClean="0">
                  <a:solidFill>
                    <a:schemeClr val="bg2">
                      <a:lumMod val="75000"/>
                    </a:schemeClr>
                  </a:solidFill>
                  <a:latin typeface="Arial" panose="020B0604020202020204" pitchFamily="34" charset="0"/>
                  <a:cs typeface="Arial" panose="020B0604020202020204" pitchFamily="34" charset="0"/>
                </a:rPr>
                <a:t>5</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22" name="文本框 27"/>
            <p:cNvSpPr txBox="1"/>
            <p:nvPr/>
          </p:nvSpPr>
          <p:spPr>
            <a:xfrm>
              <a:off x="6859028" y="5224963"/>
              <a:ext cx="50023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2">
                      <a:lumMod val="75000"/>
                    </a:schemeClr>
                  </a:solidFill>
                  <a:latin typeface="Arial" panose="020B0604020202020204" pitchFamily="34" charset="0"/>
                  <a:cs typeface="Arial" panose="020B0604020202020204" pitchFamily="34" charset="0"/>
                </a:rPr>
                <a:t>4</a:t>
              </a:r>
              <a:r>
                <a:rPr lang="en-US" altLang="zh-CN" b="1" dirty="0" smtClean="0">
                  <a:solidFill>
                    <a:schemeClr val="bg2">
                      <a:lumMod val="75000"/>
                    </a:schemeClr>
                  </a:solidFill>
                  <a:latin typeface="Arial" panose="020B0604020202020204" pitchFamily="34" charset="0"/>
                  <a:cs typeface="Arial" panose="020B0604020202020204" pitchFamily="34" charset="0"/>
                </a:rPr>
                <a:t>5</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23" name="文本框 27"/>
            <p:cNvSpPr txBox="1"/>
            <p:nvPr/>
          </p:nvSpPr>
          <p:spPr>
            <a:xfrm>
              <a:off x="7646922" y="5224963"/>
              <a:ext cx="50023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2">
                      <a:lumMod val="75000"/>
                    </a:schemeClr>
                  </a:solidFill>
                  <a:latin typeface="Arial" panose="020B0604020202020204" pitchFamily="34" charset="0"/>
                  <a:cs typeface="Arial" panose="020B0604020202020204" pitchFamily="34" charset="0"/>
                </a:rPr>
                <a:t>5</a:t>
              </a:r>
              <a:r>
                <a:rPr lang="en-US" altLang="zh-CN" b="1" dirty="0" smtClean="0">
                  <a:solidFill>
                    <a:schemeClr val="bg2">
                      <a:lumMod val="75000"/>
                    </a:schemeClr>
                  </a:solidFill>
                  <a:latin typeface="Arial" panose="020B0604020202020204" pitchFamily="34" charset="0"/>
                  <a:cs typeface="Arial" panose="020B0604020202020204" pitchFamily="34" charset="0"/>
                </a:rPr>
                <a:t>5</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24" name="文本框 27"/>
            <p:cNvSpPr txBox="1"/>
            <p:nvPr/>
          </p:nvSpPr>
          <p:spPr>
            <a:xfrm>
              <a:off x="8431281" y="5224963"/>
              <a:ext cx="50023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2">
                      <a:lumMod val="75000"/>
                    </a:schemeClr>
                  </a:solidFill>
                  <a:latin typeface="Arial" panose="020B0604020202020204" pitchFamily="34" charset="0"/>
                  <a:cs typeface="Arial" panose="020B0604020202020204" pitchFamily="34" charset="0"/>
                </a:rPr>
                <a:t>6</a:t>
              </a:r>
              <a:r>
                <a:rPr lang="en-US" altLang="zh-CN" b="1" dirty="0" smtClean="0">
                  <a:solidFill>
                    <a:schemeClr val="bg2">
                      <a:lumMod val="75000"/>
                    </a:schemeClr>
                  </a:solidFill>
                  <a:latin typeface="Arial" panose="020B0604020202020204" pitchFamily="34" charset="0"/>
                  <a:cs typeface="Arial" panose="020B0604020202020204" pitchFamily="34" charset="0"/>
                </a:rPr>
                <a:t>5</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25" name="文本框 27"/>
            <p:cNvSpPr txBox="1"/>
            <p:nvPr/>
          </p:nvSpPr>
          <p:spPr>
            <a:xfrm>
              <a:off x="9189653" y="5224963"/>
              <a:ext cx="50023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2">
                      <a:lumMod val="75000"/>
                    </a:schemeClr>
                  </a:solidFill>
                  <a:latin typeface="Arial" panose="020B0604020202020204" pitchFamily="34" charset="0"/>
                  <a:cs typeface="Arial" panose="020B0604020202020204" pitchFamily="34" charset="0"/>
                </a:rPr>
                <a:t>7</a:t>
              </a:r>
              <a:r>
                <a:rPr lang="en-US" altLang="zh-CN" b="1" dirty="0" smtClean="0">
                  <a:solidFill>
                    <a:schemeClr val="bg2">
                      <a:lumMod val="75000"/>
                    </a:schemeClr>
                  </a:solidFill>
                  <a:latin typeface="Arial" panose="020B0604020202020204" pitchFamily="34" charset="0"/>
                  <a:cs typeface="Arial" panose="020B0604020202020204" pitchFamily="34" charset="0"/>
                </a:rPr>
                <a:t>5</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26" name="文本框 27"/>
            <p:cNvSpPr txBox="1"/>
            <p:nvPr/>
          </p:nvSpPr>
          <p:spPr>
            <a:xfrm>
              <a:off x="9948026" y="5224963"/>
              <a:ext cx="500232"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solidFill>
                    <a:schemeClr val="bg2">
                      <a:lumMod val="75000"/>
                    </a:schemeClr>
                  </a:solidFill>
                  <a:latin typeface="Arial" panose="020B0604020202020204" pitchFamily="34" charset="0"/>
                  <a:cs typeface="Arial" panose="020B0604020202020204" pitchFamily="34" charset="0"/>
                </a:rPr>
                <a:t>8</a:t>
              </a:r>
              <a:r>
                <a:rPr lang="en-US" altLang="zh-CN" b="1" dirty="0" smtClean="0">
                  <a:solidFill>
                    <a:schemeClr val="bg2">
                      <a:lumMod val="75000"/>
                    </a:schemeClr>
                  </a:solidFill>
                  <a:latin typeface="Arial" panose="020B0604020202020204" pitchFamily="34" charset="0"/>
                  <a:cs typeface="Arial" panose="020B0604020202020204" pitchFamily="34" charset="0"/>
                </a:rPr>
                <a:t>5</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cxnSp>
          <p:nvCxnSpPr>
            <p:cNvPr id="27" name="直接箭头连接符 26"/>
            <p:cNvCxnSpPr/>
            <p:nvPr/>
          </p:nvCxnSpPr>
          <p:spPr>
            <a:xfrm flipH="1">
              <a:off x="6985416" y="2383436"/>
              <a:ext cx="27320" cy="345631"/>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endCxn id="32" idx="0"/>
            </p:cNvCxnSpPr>
            <p:nvPr/>
          </p:nvCxnSpPr>
          <p:spPr>
            <a:xfrm>
              <a:off x="10075204" y="3368667"/>
              <a:ext cx="8628" cy="838147"/>
            </a:xfrm>
            <a:prstGeom prst="straightConnector1">
              <a:avLst/>
            </a:prstGeom>
            <a:ln w="28575">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859028" y="2014104"/>
              <a:ext cx="787894" cy="307777"/>
            </a:xfrm>
            <a:prstGeom prst="rect">
              <a:avLst/>
            </a:prstGeom>
            <a:noFill/>
          </p:spPr>
          <p:txBody>
            <a:bodyPr wrap="square" rtlCol="0">
              <a:spAutoFit/>
            </a:bodyPr>
            <a:lstStyle/>
            <a:p>
              <a:r>
                <a:rPr lang="en-US" altLang="zh-CN" sz="1400" b="1" dirty="0" smtClean="0">
                  <a:solidFill>
                    <a:schemeClr val="accent4"/>
                  </a:solidFill>
                  <a:latin typeface="Arial" panose="020B0604020202020204" pitchFamily="34" charset="0"/>
                  <a:cs typeface="Arial" panose="020B0604020202020204" pitchFamily="34" charset="0"/>
                </a:rPr>
                <a:t>526.4</a:t>
              </a:r>
              <a:endParaRPr lang="zh-CN" altLang="en-US" sz="1400" b="1" dirty="0">
                <a:solidFill>
                  <a:schemeClr val="accent4"/>
                </a:solidFill>
                <a:latin typeface="Arial" panose="020B0604020202020204" pitchFamily="34" charset="0"/>
                <a:cs typeface="Arial" panose="020B0604020202020204" pitchFamily="34" charset="0"/>
              </a:endParaRPr>
            </a:p>
          </p:txBody>
        </p:sp>
        <p:sp>
          <p:nvSpPr>
            <p:cNvPr id="30" name="文本框 29"/>
            <p:cNvSpPr txBox="1"/>
            <p:nvPr/>
          </p:nvSpPr>
          <p:spPr>
            <a:xfrm>
              <a:off x="9804195" y="2982243"/>
              <a:ext cx="787894" cy="307777"/>
            </a:xfrm>
            <a:prstGeom prst="rect">
              <a:avLst/>
            </a:prstGeom>
            <a:noFill/>
          </p:spPr>
          <p:txBody>
            <a:bodyPr wrap="square" rtlCol="0">
              <a:spAutoFit/>
            </a:bodyPr>
            <a:lstStyle/>
            <a:p>
              <a:r>
                <a:rPr lang="en-US" altLang="zh-CN" sz="1400" b="1" dirty="0" smtClean="0">
                  <a:solidFill>
                    <a:schemeClr val="accent4"/>
                  </a:solidFill>
                  <a:latin typeface="Arial" panose="020B0604020202020204" pitchFamily="34" charset="0"/>
                  <a:cs typeface="Arial" panose="020B0604020202020204" pitchFamily="34" charset="0"/>
                </a:rPr>
                <a:t>459.2</a:t>
              </a:r>
            </a:p>
          </p:txBody>
        </p:sp>
        <p:sp>
          <p:nvSpPr>
            <p:cNvPr id="31" name="文本框 30"/>
            <p:cNvSpPr txBox="1"/>
            <p:nvPr/>
          </p:nvSpPr>
          <p:spPr>
            <a:xfrm>
              <a:off x="6591469" y="2802682"/>
              <a:ext cx="787894" cy="307777"/>
            </a:xfrm>
            <a:prstGeom prst="rect">
              <a:avLst/>
            </a:prstGeom>
            <a:noFill/>
          </p:spPr>
          <p:txBody>
            <a:bodyPr wrap="square" rtlCol="0">
              <a:spAutoFit/>
            </a:bodyPr>
            <a:lstStyle/>
            <a:p>
              <a:r>
                <a:rPr lang="en-US" altLang="zh-CN" sz="1400" b="1" dirty="0" smtClean="0">
                  <a:solidFill>
                    <a:schemeClr val="accent3">
                      <a:lumMod val="75000"/>
                    </a:schemeClr>
                  </a:solidFill>
                  <a:latin typeface="Arial" panose="020B0604020202020204" pitchFamily="34" charset="0"/>
                  <a:cs typeface="Arial" panose="020B0604020202020204" pitchFamily="34" charset="0"/>
                </a:rPr>
                <a:t>520.8</a:t>
              </a:r>
              <a:endParaRPr lang="zh-CN" altLang="en-US" sz="1400" b="1" dirty="0">
                <a:solidFill>
                  <a:schemeClr val="accent3">
                    <a:lumMod val="75000"/>
                  </a:schemeClr>
                </a:solidFill>
                <a:latin typeface="Arial" panose="020B0604020202020204" pitchFamily="34" charset="0"/>
                <a:cs typeface="Arial" panose="020B0604020202020204" pitchFamily="34" charset="0"/>
              </a:endParaRPr>
            </a:p>
          </p:txBody>
        </p:sp>
        <p:sp>
          <p:nvSpPr>
            <p:cNvPr id="32" name="文本框 31"/>
            <p:cNvSpPr txBox="1"/>
            <p:nvPr/>
          </p:nvSpPr>
          <p:spPr>
            <a:xfrm>
              <a:off x="9689885" y="4206814"/>
              <a:ext cx="787894" cy="307777"/>
            </a:xfrm>
            <a:prstGeom prst="rect">
              <a:avLst/>
            </a:prstGeom>
            <a:noFill/>
          </p:spPr>
          <p:txBody>
            <a:bodyPr wrap="square" rtlCol="0">
              <a:spAutoFit/>
            </a:bodyPr>
            <a:lstStyle/>
            <a:p>
              <a:r>
                <a:rPr lang="en-US" altLang="zh-CN" sz="1400" b="1" dirty="0" smtClean="0">
                  <a:solidFill>
                    <a:schemeClr val="accent3">
                      <a:lumMod val="75000"/>
                    </a:schemeClr>
                  </a:solidFill>
                  <a:latin typeface="Arial" panose="020B0604020202020204" pitchFamily="34" charset="0"/>
                  <a:cs typeface="Arial" panose="020B0604020202020204" pitchFamily="34" charset="0"/>
                </a:rPr>
                <a:t>442.4</a:t>
              </a:r>
              <a:endParaRPr lang="zh-CN" altLang="en-US" sz="1400" b="1" dirty="0">
                <a:solidFill>
                  <a:schemeClr val="accent3">
                    <a:lumMod val="75000"/>
                  </a:schemeClr>
                </a:solidFill>
                <a:latin typeface="Arial" panose="020B0604020202020204" pitchFamily="34" charset="0"/>
                <a:cs typeface="Arial" panose="020B0604020202020204" pitchFamily="34" charset="0"/>
              </a:endParaRPr>
            </a:p>
          </p:txBody>
        </p:sp>
        <p:sp>
          <p:nvSpPr>
            <p:cNvPr id="33" name="文本框 32"/>
            <p:cNvSpPr txBox="1"/>
            <p:nvPr/>
          </p:nvSpPr>
          <p:spPr>
            <a:xfrm>
              <a:off x="6985416" y="2516631"/>
              <a:ext cx="787894" cy="276999"/>
            </a:xfrm>
            <a:prstGeom prst="rect">
              <a:avLst/>
            </a:prstGeom>
            <a:noFill/>
          </p:spPr>
          <p:txBody>
            <a:bodyPr wrap="square" rtlCol="0">
              <a:spAutoFit/>
            </a:bodyPr>
            <a:lstStyle/>
            <a:p>
              <a:r>
                <a:rPr lang="en-US" altLang="zh-CN" sz="1200" b="1" dirty="0" smtClean="0">
                  <a:solidFill>
                    <a:srgbClr val="C00000"/>
                  </a:solidFill>
                  <a:latin typeface="Arial" panose="020B0604020202020204" pitchFamily="34" charset="0"/>
                  <a:cs typeface="Arial" panose="020B0604020202020204" pitchFamily="34" charset="0"/>
                </a:rPr>
                <a:t>1.08%</a:t>
              </a:r>
              <a:endParaRPr lang="zh-CN" altLang="en-US" sz="1200" b="1" dirty="0">
                <a:solidFill>
                  <a:srgbClr val="C00000"/>
                </a:solidFill>
                <a:latin typeface="Arial" panose="020B0604020202020204" pitchFamily="34" charset="0"/>
                <a:cs typeface="Arial" panose="020B0604020202020204" pitchFamily="34" charset="0"/>
              </a:endParaRPr>
            </a:p>
          </p:txBody>
        </p:sp>
        <p:sp>
          <p:nvSpPr>
            <p:cNvPr id="34" name="文本框 33"/>
            <p:cNvSpPr txBox="1"/>
            <p:nvPr/>
          </p:nvSpPr>
          <p:spPr>
            <a:xfrm>
              <a:off x="10043410" y="3632085"/>
              <a:ext cx="787894" cy="276999"/>
            </a:xfrm>
            <a:prstGeom prst="rect">
              <a:avLst/>
            </a:prstGeom>
            <a:noFill/>
          </p:spPr>
          <p:txBody>
            <a:bodyPr wrap="square" rtlCol="0">
              <a:spAutoFit/>
            </a:bodyPr>
            <a:lstStyle/>
            <a:p>
              <a:r>
                <a:rPr lang="en-US" altLang="zh-CN" sz="1200" b="1" dirty="0" smtClean="0">
                  <a:solidFill>
                    <a:srgbClr val="C00000"/>
                  </a:solidFill>
                  <a:latin typeface="Arial" panose="020B0604020202020204" pitchFamily="34" charset="0"/>
                  <a:cs typeface="Arial" panose="020B0604020202020204" pitchFamily="34" charset="0"/>
                </a:rPr>
                <a:t>3.8%</a:t>
              </a:r>
              <a:endParaRPr lang="zh-CN" altLang="en-US" sz="1200" b="1" dirty="0">
                <a:solidFill>
                  <a:srgbClr val="C00000"/>
                </a:solidFill>
                <a:latin typeface="Arial" panose="020B0604020202020204" pitchFamily="34" charset="0"/>
                <a:cs typeface="Arial" panose="020B0604020202020204" pitchFamily="34" charset="0"/>
              </a:endParaRPr>
            </a:p>
          </p:txBody>
        </p:sp>
        <p:sp>
          <p:nvSpPr>
            <p:cNvPr id="35" name="文本框 34"/>
            <p:cNvSpPr txBox="1"/>
            <p:nvPr/>
          </p:nvSpPr>
          <p:spPr>
            <a:xfrm>
              <a:off x="6999076" y="5472526"/>
              <a:ext cx="2919214" cy="369332"/>
            </a:xfrm>
            <a:prstGeom prst="rect">
              <a:avLst/>
            </a:prstGeom>
            <a:noFill/>
          </p:spPr>
          <p:txBody>
            <a:bodyPr wrap="square" rtlCol="0">
              <a:spAutoFit/>
            </a:bodyPr>
            <a:lstStyle/>
            <a:p>
              <a:r>
                <a:rPr lang="en-US" altLang="zh-CN" b="1" dirty="0" smtClean="0">
                  <a:solidFill>
                    <a:schemeClr val="bg2">
                      <a:lumMod val="75000"/>
                    </a:schemeClr>
                  </a:solidFill>
                  <a:latin typeface="Arial" panose="020B0604020202020204" pitchFamily="34" charset="0"/>
                  <a:cs typeface="Arial" panose="020B0604020202020204" pitchFamily="34" charset="0"/>
                </a:rPr>
                <a:t>Module temperature</a:t>
              </a:r>
              <a:endParaRPr lang="zh-CN" altLang="en-US" b="1" dirty="0">
                <a:solidFill>
                  <a:schemeClr val="bg2">
                    <a:lumMod val="75000"/>
                  </a:schemeClr>
                </a:solidFill>
                <a:latin typeface="Arial" panose="020B0604020202020204" pitchFamily="34" charset="0"/>
                <a:cs typeface="Arial" panose="020B0604020202020204" pitchFamily="34" charset="0"/>
              </a:endParaRPr>
            </a:p>
          </p:txBody>
        </p:sp>
        <p:sp>
          <p:nvSpPr>
            <p:cNvPr id="36" name="文本框 35"/>
            <p:cNvSpPr txBox="1"/>
            <p:nvPr/>
          </p:nvSpPr>
          <p:spPr>
            <a:xfrm>
              <a:off x="7817369" y="2383436"/>
              <a:ext cx="1114143" cy="307777"/>
            </a:xfrm>
            <a:prstGeom prst="rect">
              <a:avLst/>
            </a:prstGeom>
            <a:noFill/>
          </p:spPr>
          <p:txBody>
            <a:bodyPr wrap="square" rtlCol="0">
              <a:spAutoFit/>
            </a:bodyPr>
            <a:lstStyle/>
            <a:p>
              <a:r>
                <a:rPr lang="en-US" altLang="zh-CN" sz="1400" b="1" dirty="0" smtClean="0">
                  <a:solidFill>
                    <a:schemeClr val="accent4"/>
                  </a:solidFill>
                  <a:latin typeface="Arial" panose="020B0604020202020204" pitchFamily="34" charset="0"/>
                  <a:cs typeface="Arial" panose="020B0604020202020204" pitchFamily="34" charset="0"/>
                </a:rPr>
                <a:t>-0.3%/</a:t>
              </a:r>
              <a:r>
                <a:rPr lang="zh-CN" altLang="en-US" sz="1400" b="1" dirty="0" smtClean="0">
                  <a:solidFill>
                    <a:schemeClr val="accent4"/>
                  </a:solidFill>
                  <a:latin typeface="Arial" panose="020B0604020202020204" pitchFamily="34" charset="0"/>
                  <a:cs typeface="Arial" panose="020B0604020202020204" pitchFamily="34" charset="0"/>
                </a:rPr>
                <a:t>℃</a:t>
              </a:r>
              <a:endParaRPr lang="zh-CN" altLang="en-US" sz="1400" b="1" dirty="0">
                <a:solidFill>
                  <a:schemeClr val="accent4"/>
                </a:solidFill>
                <a:latin typeface="Arial" panose="020B0604020202020204" pitchFamily="34" charset="0"/>
                <a:cs typeface="Arial" panose="020B0604020202020204" pitchFamily="34" charset="0"/>
              </a:endParaRPr>
            </a:p>
          </p:txBody>
        </p:sp>
        <p:sp>
          <p:nvSpPr>
            <p:cNvPr id="37" name="文本框 36"/>
            <p:cNvSpPr txBox="1"/>
            <p:nvPr/>
          </p:nvSpPr>
          <p:spPr>
            <a:xfrm>
              <a:off x="7530546" y="3336774"/>
              <a:ext cx="1114143" cy="307777"/>
            </a:xfrm>
            <a:prstGeom prst="rect">
              <a:avLst/>
            </a:prstGeom>
            <a:noFill/>
          </p:spPr>
          <p:txBody>
            <a:bodyPr wrap="square" rtlCol="0">
              <a:spAutoFit/>
            </a:bodyPr>
            <a:lstStyle/>
            <a:p>
              <a:r>
                <a:rPr lang="en-US" altLang="zh-CN" sz="1400" b="1" dirty="0" smtClean="0">
                  <a:solidFill>
                    <a:schemeClr val="accent3">
                      <a:lumMod val="75000"/>
                    </a:schemeClr>
                  </a:solidFill>
                  <a:latin typeface="Arial" panose="020B0604020202020204" pitchFamily="34" charset="0"/>
                  <a:cs typeface="Arial" panose="020B0604020202020204" pitchFamily="34" charset="0"/>
                </a:rPr>
                <a:t>-0.35%/</a:t>
              </a:r>
              <a:r>
                <a:rPr lang="zh-CN" altLang="en-US" sz="1400" b="1" dirty="0" smtClean="0">
                  <a:solidFill>
                    <a:schemeClr val="accent3">
                      <a:lumMod val="75000"/>
                    </a:schemeClr>
                  </a:solidFill>
                  <a:latin typeface="Arial" panose="020B0604020202020204" pitchFamily="34" charset="0"/>
                  <a:cs typeface="Arial" panose="020B0604020202020204" pitchFamily="34" charset="0"/>
                </a:rPr>
                <a:t>℃</a:t>
              </a:r>
              <a:endParaRPr lang="zh-CN" altLang="en-US" sz="1400" b="1" dirty="0">
                <a:solidFill>
                  <a:schemeClr val="accent3">
                    <a:lumMod val="75000"/>
                  </a:schemeClr>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4320057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8</a:t>
            </a:fld>
            <a:endParaRPr lang="en-US" altLang="zh-CN"/>
          </a:p>
        </p:txBody>
      </p:sp>
      <p:sp>
        <p:nvSpPr>
          <p:cNvPr id="13" name="文本框 12"/>
          <p:cNvSpPr txBox="1"/>
          <p:nvPr/>
        </p:nvSpPr>
        <p:spPr>
          <a:xfrm>
            <a:off x="1060909" y="242562"/>
            <a:ext cx="654523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advantages-Low degradation</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graphicFrame>
        <p:nvGraphicFramePr>
          <p:cNvPr id="14" name="图表 13"/>
          <p:cNvGraphicFramePr>
            <a:graphicFrameLocks/>
          </p:cNvGraphicFramePr>
          <p:nvPr>
            <p:extLst>
              <p:ext uri="{D42A27DB-BD31-4B8C-83A1-F6EECF244321}">
                <p14:modId xmlns:p14="http://schemas.microsoft.com/office/powerpoint/2010/main" val="3233951280"/>
              </p:ext>
            </p:extLst>
          </p:nvPr>
        </p:nvGraphicFramePr>
        <p:xfrm>
          <a:off x="1339486" y="2901637"/>
          <a:ext cx="9283538" cy="3956363"/>
        </p:xfrm>
        <a:graphic>
          <a:graphicData uri="http://schemas.openxmlformats.org/drawingml/2006/chart">
            <c:chart xmlns:c="http://schemas.openxmlformats.org/drawingml/2006/chart" xmlns:r="http://schemas.openxmlformats.org/officeDocument/2006/relationships" r:id="rId4"/>
          </a:graphicData>
        </a:graphic>
      </p:graphicFrame>
      <p:sp>
        <p:nvSpPr>
          <p:cNvPr id="15" name="object 3"/>
          <p:cNvSpPr txBox="1"/>
          <p:nvPr/>
        </p:nvSpPr>
        <p:spPr>
          <a:xfrm>
            <a:off x="1597533" y="948542"/>
            <a:ext cx="8371205" cy="1720343"/>
          </a:xfrm>
          <a:prstGeom prst="rect">
            <a:avLst/>
          </a:prstGeom>
        </p:spPr>
        <p:txBody>
          <a:bodyPr vert="horz" wrap="square" lIns="0" tIns="149225" rIns="0" bIns="0" rtlCol="0">
            <a:spAutoFit/>
          </a:bodyPr>
          <a:lstStyle/>
          <a:p>
            <a:pPr marL="299085" indent="-287020">
              <a:lnSpc>
                <a:spcPct val="100000"/>
              </a:lnSpc>
              <a:spcBef>
                <a:spcPts val="1175"/>
              </a:spcBef>
              <a:buClr>
                <a:srgbClr val="C00000"/>
              </a:buClr>
              <a:buFont typeface="Wingdings" panose="05000000000000000000" pitchFamily="2" charset="2"/>
              <a:buChar char="Ø"/>
              <a:tabLst>
                <a:tab pos="299720" algn="l"/>
              </a:tabLst>
            </a:pPr>
            <a:r>
              <a:rPr lang="en-US" spc="-10" dirty="0" smtClean="0">
                <a:latin typeface="Cambria" panose="02040503050406030204" pitchFamily="18" charset="0"/>
                <a:ea typeface="Cambria" panose="02040503050406030204" pitchFamily="18" charset="0"/>
                <a:cs typeface="Calibri Light"/>
              </a:rPr>
              <a:t>Power degradation of  TOPCon module</a:t>
            </a:r>
            <a:r>
              <a:rPr lang="en-US" b="1" dirty="0" smtClean="0">
                <a:latin typeface="Cambria" panose="02040503050406030204" pitchFamily="18" charset="0"/>
                <a:ea typeface="Cambria" panose="02040503050406030204" pitchFamily="18" charset="0"/>
                <a:cs typeface="Calibri Light"/>
              </a:rPr>
              <a:t>: </a:t>
            </a:r>
            <a:r>
              <a:rPr lang="en-US" b="1" dirty="0" smtClean="0">
                <a:latin typeface="Cambria" panose="02040503050406030204" pitchFamily="18" charset="0"/>
                <a:ea typeface="Cambria" panose="02040503050406030204" pitchFamily="18" charset="0"/>
                <a:cs typeface="微软雅黑"/>
              </a:rPr>
              <a:t>First year </a:t>
            </a:r>
            <a:r>
              <a:rPr b="0" spc="-10" dirty="0" smtClean="0">
                <a:latin typeface="Cambria" panose="02040503050406030204" pitchFamily="18" charset="0"/>
                <a:ea typeface="Cambria" panose="02040503050406030204" pitchFamily="18" charset="0"/>
                <a:cs typeface="Calibri Light"/>
              </a:rPr>
              <a:t>1%</a:t>
            </a:r>
            <a:r>
              <a:rPr b="1" spc="-10" dirty="0" smtClean="0">
                <a:latin typeface="Cambria" panose="02040503050406030204" pitchFamily="18" charset="0"/>
                <a:ea typeface="Cambria" panose="02040503050406030204" pitchFamily="18" charset="0"/>
                <a:cs typeface="微软雅黑"/>
              </a:rPr>
              <a:t>，</a:t>
            </a:r>
            <a:r>
              <a:rPr lang="en-US" b="1" spc="-10" dirty="0" smtClean="0">
                <a:latin typeface="Cambria" panose="02040503050406030204" pitchFamily="18" charset="0"/>
                <a:ea typeface="Cambria" panose="02040503050406030204" pitchFamily="18" charset="0"/>
                <a:cs typeface="微软雅黑"/>
              </a:rPr>
              <a:t>2</a:t>
            </a:r>
            <a:r>
              <a:rPr lang="en-US" b="1" spc="-10" baseline="30000" dirty="0" smtClean="0">
                <a:latin typeface="Cambria" panose="02040503050406030204" pitchFamily="18" charset="0"/>
                <a:ea typeface="Cambria" panose="02040503050406030204" pitchFamily="18" charset="0"/>
                <a:cs typeface="微软雅黑"/>
              </a:rPr>
              <a:t>nd</a:t>
            </a:r>
            <a:r>
              <a:rPr lang="en-US" b="1" spc="-10" dirty="0" smtClean="0">
                <a:latin typeface="Cambria" panose="02040503050406030204" pitchFamily="18" charset="0"/>
                <a:ea typeface="Cambria" panose="02040503050406030204" pitchFamily="18" charset="0"/>
                <a:cs typeface="微软雅黑"/>
              </a:rPr>
              <a:t>  to 30</a:t>
            </a:r>
            <a:r>
              <a:rPr lang="en-US" b="1" spc="-10" baseline="30000" dirty="0" smtClean="0">
                <a:latin typeface="Cambria" panose="02040503050406030204" pitchFamily="18" charset="0"/>
                <a:ea typeface="Cambria" panose="02040503050406030204" pitchFamily="18" charset="0"/>
                <a:cs typeface="微软雅黑"/>
              </a:rPr>
              <a:t>th</a:t>
            </a:r>
            <a:r>
              <a:rPr lang="en-US" b="1" spc="-10" dirty="0" smtClean="0">
                <a:latin typeface="Cambria" panose="02040503050406030204" pitchFamily="18" charset="0"/>
                <a:ea typeface="Cambria" panose="02040503050406030204" pitchFamily="18" charset="0"/>
                <a:cs typeface="微软雅黑"/>
              </a:rPr>
              <a:t> year </a:t>
            </a:r>
            <a:r>
              <a:rPr b="0" spc="-10" dirty="0" smtClean="0">
                <a:latin typeface="Cambria" panose="02040503050406030204" pitchFamily="18" charset="0"/>
                <a:ea typeface="Cambria" panose="02040503050406030204" pitchFamily="18" charset="0"/>
                <a:cs typeface="Calibri Light"/>
              </a:rPr>
              <a:t>0.4</a:t>
            </a:r>
            <a:r>
              <a:rPr b="0" spc="-10" dirty="0">
                <a:latin typeface="Cambria" panose="02040503050406030204" pitchFamily="18" charset="0"/>
                <a:ea typeface="Cambria" panose="02040503050406030204" pitchFamily="18" charset="0"/>
                <a:cs typeface="Calibri Light"/>
              </a:rPr>
              <a:t>%</a:t>
            </a:r>
            <a:endParaRPr dirty="0">
              <a:latin typeface="Cambria" panose="02040503050406030204" pitchFamily="18" charset="0"/>
              <a:ea typeface="Cambria" panose="02040503050406030204" pitchFamily="18" charset="0"/>
              <a:cs typeface="Calibri Light"/>
            </a:endParaRPr>
          </a:p>
          <a:p>
            <a:pPr marL="299085" indent="-287020">
              <a:lnSpc>
                <a:spcPct val="100000"/>
              </a:lnSpc>
              <a:spcBef>
                <a:spcPts val="1175"/>
              </a:spcBef>
              <a:buClr>
                <a:srgbClr val="C00000"/>
              </a:buClr>
              <a:buFont typeface="Wingdings" panose="05000000000000000000" pitchFamily="2" charset="2"/>
              <a:buChar char="Ø"/>
              <a:tabLst>
                <a:tab pos="299720" algn="l"/>
              </a:tabLst>
            </a:pPr>
            <a:r>
              <a:rPr lang="en-US" dirty="0" smtClean="0">
                <a:latin typeface="Cambria" panose="02040503050406030204" pitchFamily="18" charset="0"/>
                <a:ea typeface="Cambria" panose="02040503050406030204" pitchFamily="18" charset="0"/>
                <a:cs typeface="微软雅黑"/>
              </a:rPr>
              <a:t>Power degradation of PERC module</a:t>
            </a:r>
            <a:r>
              <a:rPr lang="en-US" b="1" dirty="0" smtClean="0">
                <a:latin typeface="Cambria" panose="02040503050406030204" pitchFamily="18" charset="0"/>
                <a:ea typeface="Cambria" panose="02040503050406030204" pitchFamily="18" charset="0"/>
                <a:cs typeface="微软雅黑"/>
              </a:rPr>
              <a:t>: </a:t>
            </a:r>
            <a:r>
              <a:rPr lang="en-US" altLang="zh-CN" b="1" dirty="0" smtClean="0">
                <a:latin typeface="Cambria" panose="02040503050406030204" pitchFamily="18" charset="0"/>
                <a:ea typeface="Cambria" panose="02040503050406030204" pitchFamily="18" charset="0"/>
                <a:cs typeface="微软雅黑"/>
              </a:rPr>
              <a:t>First </a:t>
            </a:r>
            <a:r>
              <a:rPr lang="en-US" altLang="zh-CN" b="1" dirty="0">
                <a:latin typeface="Cambria" panose="02040503050406030204" pitchFamily="18" charset="0"/>
                <a:ea typeface="Cambria" panose="02040503050406030204" pitchFamily="18" charset="0"/>
                <a:cs typeface="微软雅黑"/>
              </a:rPr>
              <a:t>year </a:t>
            </a:r>
            <a:r>
              <a:rPr lang="en-US" altLang="zh-CN" spc="-10" dirty="0" smtClean="0">
                <a:latin typeface="Cambria" panose="02040503050406030204" pitchFamily="18" charset="0"/>
                <a:ea typeface="Cambria" panose="02040503050406030204" pitchFamily="18" charset="0"/>
                <a:cs typeface="Calibri Light"/>
              </a:rPr>
              <a:t>2%</a:t>
            </a:r>
            <a:r>
              <a:rPr lang="zh-CN" altLang="en-US" b="1" spc="-10" dirty="0">
                <a:latin typeface="Cambria" panose="02040503050406030204" pitchFamily="18" charset="0"/>
                <a:ea typeface="Cambria" panose="02040503050406030204" pitchFamily="18" charset="0"/>
                <a:cs typeface="微软雅黑"/>
              </a:rPr>
              <a:t>，</a:t>
            </a:r>
            <a:r>
              <a:rPr lang="en-US" altLang="zh-CN" b="1" spc="-10" dirty="0">
                <a:latin typeface="Cambria" panose="02040503050406030204" pitchFamily="18" charset="0"/>
                <a:ea typeface="Cambria" panose="02040503050406030204" pitchFamily="18" charset="0"/>
                <a:cs typeface="微软雅黑"/>
              </a:rPr>
              <a:t>2</a:t>
            </a:r>
            <a:r>
              <a:rPr lang="en-US" altLang="zh-CN" b="1" spc="-10" baseline="30000" dirty="0">
                <a:latin typeface="Cambria" panose="02040503050406030204" pitchFamily="18" charset="0"/>
                <a:ea typeface="Cambria" panose="02040503050406030204" pitchFamily="18" charset="0"/>
                <a:cs typeface="微软雅黑"/>
              </a:rPr>
              <a:t>nd</a:t>
            </a:r>
            <a:r>
              <a:rPr lang="en-US" altLang="zh-CN" b="1" spc="-10" dirty="0">
                <a:latin typeface="Cambria" panose="02040503050406030204" pitchFamily="18" charset="0"/>
                <a:ea typeface="Cambria" panose="02040503050406030204" pitchFamily="18" charset="0"/>
                <a:cs typeface="微软雅黑"/>
              </a:rPr>
              <a:t>  to 30</a:t>
            </a:r>
            <a:r>
              <a:rPr lang="en-US" altLang="zh-CN" b="1" spc="-10" baseline="30000" dirty="0">
                <a:latin typeface="Cambria" panose="02040503050406030204" pitchFamily="18" charset="0"/>
                <a:ea typeface="Cambria" panose="02040503050406030204" pitchFamily="18" charset="0"/>
                <a:cs typeface="微软雅黑"/>
              </a:rPr>
              <a:t>th</a:t>
            </a:r>
            <a:r>
              <a:rPr lang="en-US" altLang="zh-CN" b="1" spc="-10" dirty="0">
                <a:latin typeface="Cambria" panose="02040503050406030204" pitchFamily="18" charset="0"/>
                <a:ea typeface="Cambria" panose="02040503050406030204" pitchFamily="18" charset="0"/>
                <a:cs typeface="微软雅黑"/>
              </a:rPr>
              <a:t> year </a:t>
            </a:r>
            <a:r>
              <a:rPr lang="en-US" altLang="zh-CN" spc="-10" dirty="0" smtClean="0">
                <a:latin typeface="Cambria" panose="02040503050406030204" pitchFamily="18" charset="0"/>
                <a:ea typeface="Cambria" panose="02040503050406030204" pitchFamily="18" charset="0"/>
                <a:cs typeface="Calibri Light"/>
              </a:rPr>
              <a:t>0.45%</a:t>
            </a:r>
          </a:p>
          <a:p>
            <a:pPr marL="299085" indent="-287020">
              <a:lnSpc>
                <a:spcPct val="100000"/>
              </a:lnSpc>
              <a:spcBef>
                <a:spcPts val="1175"/>
              </a:spcBef>
              <a:buClr>
                <a:srgbClr val="C00000"/>
              </a:buClr>
              <a:buFont typeface="Wingdings" panose="05000000000000000000" pitchFamily="2" charset="2"/>
              <a:buChar char="Ø"/>
              <a:tabLst>
                <a:tab pos="299720" algn="l"/>
              </a:tabLst>
            </a:pPr>
            <a:r>
              <a:rPr lang="en-US" altLang="zh-CN" dirty="0">
                <a:latin typeface="Cambria" panose="02040503050406030204" pitchFamily="18" charset="0"/>
                <a:ea typeface="Cambria" panose="02040503050406030204" pitchFamily="18" charset="0"/>
                <a:cs typeface="Calibri Light"/>
              </a:rPr>
              <a:t>Over time, the difference varies from 1% in the first year to </a:t>
            </a:r>
            <a:r>
              <a:rPr lang="en-US" altLang="zh-CN" dirty="0" smtClean="0">
                <a:latin typeface="Cambria" panose="02040503050406030204" pitchFamily="18" charset="0"/>
                <a:ea typeface="Cambria" panose="02040503050406030204" pitchFamily="18" charset="0"/>
                <a:cs typeface="Calibri Light"/>
              </a:rPr>
              <a:t>2.45% </a:t>
            </a:r>
            <a:r>
              <a:rPr lang="en-US" altLang="zh-CN" dirty="0">
                <a:latin typeface="Cambria" panose="02040503050406030204" pitchFamily="18" charset="0"/>
                <a:ea typeface="Cambria" panose="02040503050406030204" pitchFamily="18" charset="0"/>
                <a:cs typeface="Calibri Light"/>
              </a:rPr>
              <a:t>in the </a:t>
            </a:r>
            <a:r>
              <a:rPr lang="en-US" altLang="zh-CN" dirty="0" smtClean="0">
                <a:latin typeface="Cambria" panose="02040503050406030204" pitchFamily="18" charset="0"/>
                <a:ea typeface="Cambria" panose="02040503050406030204" pitchFamily="18" charset="0"/>
                <a:cs typeface="Calibri Light"/>
              </a:rPr>
              <a:t>30th year</a:t>
            </a:r>
          </a:p>
          <a:p>
            <a:pPr marL="299085" indent="-287020">
              <a:lnSpc>
                <a:spcPct val="100000"/>
              </a:lnSpc>
              <a:spcBef>
                <a:spcPts val="1175"/>
              </a:spcBef>
              <a:buClr>
                <a:srgbClr val="C00000"/>
              </a:buClr>
              <a:buFont typeface="Wingdings" panose="05000000000000000000" pitchFamily="2" charset="2"/>
              <a:buChar char="Ø"/>
              <a:tabLst>
                <a:tab pos="299720" algn="l"/>
              </a:tabLst>
            </a:pPr>
            <a:r>
              <a:rPr lang="en-US" altLang="zh-CN" dirty="0">
                <a:latin typeface="Cambria" panose="02040503050406030204" pitchFamily="18" charset="0"/>
                <a:ea typeface="Cambria" panose="02040503050406030204" pitchFamily="18" charset="0"/>
                <a:cs typeface="Calibri Light"/>
              </a:rPr>
              <a:t> Difference in power generation due to </a:t>
            </a:r>
            <a:r>
              <a:rPr lang="en-US" altLang="zh-CN" dirty="0" smtClean="0">
                <a:latin typeface="Cambria" panose="02040503050406030204" pitchFamily="18" charset="0"/>
                <a:ea typeface="Cambria" panose="02040503050406030204" pitchFamily="18" charset="0"/>
                <a:cs typeface="Calibri Light"/>
              </a:rPr>
              <a:t>degradation </a:t>
            </a:r>
            <a:r>
              <a:rPr lang="en-US" altLang="zh-CN" dirty="0">
                <a:latin typeface="Cambria" panose="02040503050406030204" pitchFamily="18" charset="0"/>
                <a:ea typeface="Cambria" panose="02040503050406030204" pitchFamily="18" charset="0"/>
                <a:cs typeface="Calibri Light"/>
              </a:rPr>
              <a:t>is </a:t>
            </a:r>
            <a:r>
              <a:rPr lang="en-US" altLang="zh-CN" dirty="0" smtClean="0">
                <a:solidFill>
                  <a:srgbClr val="FF0000"/>
                </a:solidFill>
                <a:latin typeface="Cambria" panose="02040503050406030204" pitchFamily="18" charset="0"/>
                <a:ea typeface="Cambria" panose="02040503050406030204" pitchFamily="18" charset="0"/>
                <a:cs typeface="Calibri Light"/>
              </a:rPr>
              <a:t>1.54%</a:t>
            </a:r>
            <a:endParaRPr dirty="0">
              <a:latin typeface="Cambria" panose="02040503050406030204" pitchFamily="18" charset="0"/>
              <a:ea typeface="Cambria" panose="02040503050406030204" pitchFamily="18" charset="0"/>
              <a:cs typeface="Calibri Light"/>
            </a:endParaRPr>
          </a:p>
        </p:txBody>
      </p:sp>
    </p:spTree>
    <p:extLst>
      <p:ext uri="{BB962C8B-B14F-4D97-AF65-F5344CB8AC3E}">
        <p14:creationId xmlns:p14="http://schemas.microsoft.com/office/powerpoint/2010/main" val="5505555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F5944180-EBF6-4D04-B660-EABD7C081FA9}"/>
              </a:ext>
            </a:extLst>
          </p:cNvPr>
          <p:cNvSpPr/>
          <p:nvPr/>
        </p:nvSpPr>
        <p:spPr>
          <a:xfrm>
            <a:off x="0" y="6751157"/>
            <a:ext cx="12192000" cy="161925"/>
          </a:xfrm>
          <a:prstGeom prst="rect">
            <a:avLst/>
          </a:prstGeom>
          <a:solidFill>
            <a:srgbClr val="B600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cxnSp>
        <p:nvCxnSpPr>
          <p:cNvPr id="9" name="直接连接符 8">
            <a:extLst>
              <a:ext uri="{FF2B5EF4-FFF2-40B4-BE49-F238E27FC236}">
                <a16:creationId xmlns:a16="http://schemas.microsoft.com/office/drawing/2014/main" id="{E6800ADB-CF7D-47E7-BD07-0167A59A9EC9}"/>
              </a:ext>
            </a:extLst>
          </p:cNvPr>
          <p:cNvCxnSpPr>
            <a:cxnSpLocks/>
          </p:cNvCxnSpPr>
          <p:nvPr/>
        </p:nvCxnSpPr>
        <p:spPr>
          <a:xfrm>
            <a:off x="586562" y="801858"/>
            <a:ext cx="11024867"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12" name="组合 11">
            <a:extLst>
              <a:ext uri="{FF2B5EF4-FFF2-40B4-BE49-F238E27FC236}">
                <a16:creationId xmlns:a16="http://schemas.microsoft.com/office/drawing/2014/main" id="{E333444D-8754-4A2C-A6D5-7FEB632C3473}"/>
              </a:ext>
            </a:extLst>
          </p:cNvPr>
          <p:cNvGrpSpPr/>
          <p:nvPr/>
        </p:nvGrpSpPr>
        <p:grpSpPr>
          <a:xfrm>
            <a:off x="586562" y="251991"/>
            <a:ext cx="420054" cy="402035"/>
            <a:chOff x="3547035" y="2509977"/>
            <a:chExt cx="420054" cy="402035"/>
          </a:xfrm>
        </p:grpSpPr>
        <p:sp>
          <p:nvSpPr>
            <p:cNvPr id="10" name="矩形 9">
              <a:extLst>
                <a:ext uri="{FF2B5EF4-FFF2-40B4-BE49-F238E27FC236}">
                  <a16:creationId xmlns:a16="http://schemas.microsoft.com/office/drawing/2014/main" id="{C53A097F-0D13-4E83-AA06-FB68E9758B32}"/>
                </a:ext>
              </a:extLst>
            </p:cNvPr>
            <p:cNvSpPr/>
            <p:nvPr/>
          </p:nvSpPr>
          <p:spPr>
            <a:xfrm>
              <a:off x="3601329" y="2546252"/>
              <a:ext cx="365760" cy="365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3D814B9-619A-4EA8-9B02-D69381CD9B53}"/>
                </a:ext>
              </a:extLst>
            </p:cNvPr>
            <p:cNvSpPr/>
            <p:nvPr/>
          </p:nvSpPr>
          <p:spPr>
            <a:xfrm>
              <a:off x="3547035" y="2509977"/>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grpSp>
      <p:pic>
        <p:nvPicPr>
          <p:cNvPr id="87" name="图片 86">
            <a:extLst>
              <a:ext uri="{FF2B5EF4-FFF2-40B4-BE49-F238E27FC236}">
                <a16:creationId xmlns:a16="http://schemas.microsoft.com/office/drawing/2014/main" id="{99D6C0FB-E3F5-42D4-83E7-68EFBEAD76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6893" y="157637"/>
            <a:ext cx="1892016" cy="582063"/>
          </a:xfrm>
          <a:prstGeom prst="rect">
            <a:avLst/>
          </a:prstGeom>
        </p:spPr>
      </p:pic>
      <p:sp>
        <p:nvSpPr>
          <p:cNvPr id="156" name="灯片编号占位符 1">
            <a:extLst>
              <a:ext uri="{FF2B5EF4-FFF2-40B4-BE49-F238E27FC236}">
                <a16:creationId xmlns:a16="http://schemas.microsoft.com/office/drawing/2014/main" id="{54A36C3C-B7D7-473B-B475-6F629E72161F}"/>
              </a:ext>
            </a:extLst>
          </p:cNvPr>
          <p:cNvSpPr txBox="1">
            <a:spLocks/>
          </p:cNvSpPr>
          <p:nvPr/>
        </p:nvSpPr>
        <p:spPr>
          <a:xfrm>
            <a:off x="11444616" y="6237556"/>
            <a:ext cx="166813" cy="237764"/>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vert="horz" lIns="91440" tIns="45720" rIns="91440" bIns="45720" rtlCol="0" anchor="ctr"/>
          <a:lstStyle>
            <a:defPPr>
              <a:defRPr lang="zh-CN"/>
            </a:defPPr>
            <a:lvl1pPr marL="0" algn="r" defTabSz="914400" rtl="0" eaLnBrk="1" latinLnBrk="0" hangingPunct="1">
              <a:defRPr sz="1200" kern="1200">
                <a:solidFill>
                  <a:srgbClr val="888888"/>
                </a:solidFill>
                <a:latin typeface="微软雅黑"/>
                <a:ea typeface="微软雅黑"/>
                <a:cs typeface="微软雅黑"/>
                <a:sym typeface="微软雅黑"/>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US" altLang="zh-CN" smtClean="0"/>
              <a:pPr/>
              <a:t>9</a:t>
            </a:fld>
            <a:endParaRPr lang="en-US" altLang="zh-CN"/>
          </a:p>
        </p:txBody>
      </p:sp>
      <p:sp>
        <p:nvSpPr>
          <p:cNvPr id="13" name="文本框 12"/>
          <p:cNvSpPr txBox="1"/>
          <p:nvPr/>
        </p:nvSpPr>
        <p:spPr>
          <a:xfrm>
            <a:off x="1060910" y="242562"/>
            <a:ext cx="577516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latin typeface="微软雅黑" panose="020B0503020204020204" charset="-122"/>
                <a:ea typeface="微软雅黑" panose="020B0503020204020204" charset="-122"/>
              </a:rPr>
              <a:t>TOPCon</a:t>
            </a:r>
            <a:r>
              <a:rPr lang="zh-CN" altLang="en-US" sz="2400" b="1" dirty="0">
                <a:latin typeface="微软雅黑" panose="020B0503020204020204" charset="-122"/>
                <a:ea typeface="微软雅黑" panose="020B0503020204020204" charset="-122"/>
              </a:rPr>
              <a:t> </a:t>
            </a:r>
            <a:r>
              <a:rPr lang="en-US" altLang="zh-CN" sz="2400" b="1" dirty="0" smtClean="0">
                <a:latin typeface="微软雅黑" panose="020B0503020204020204" charset="-122"/>
                <a:ea typeface="微软雅黑" panose="020B0503020204020204" charset="-122"/>
              </a:rPr>
              <a:t>advantages- Reliability</a:t>
            </a:r>
            <a:endParaRPr kumimoji="0" lang="zh-CN" altLang="en-US" sz="2400" b="1" i="0" u="none" strike="noStrike" kern="1200" cap="none" spc="0" normalizeH="0" baseline="0" noProof="0" dirty="0">
              <a:ln>
                <a:noFill/>
              </a:ln>
              <a:effectLst/>
              <a:uLnTx/>
              <a:uFillTx/>
              <a:latin typeface="微软雅黑" panose="020B0503020204020204" charset="-122"/>
              <a:ea typeface="微软雅黑" panose="020B0503020204020204" charset="-122"/>
              <a:cs typeface="+mn-cs"/>
            </a:endParaRPr>
          </a:p>
        </p:txBody>
      </p:sp>
      <p:pic>
        <p:nvPicPr>
          <p:cNvPr id="2" name="图片 1"/>
          <p:cNvPicPr>
            <a:picLocks noChangeAspect="1"/>
          </p:cNvPicPr>
          <p:nvPr/>
        </p:nvPicPr>
        <p:blipFill>
          <a:blip r:embed="rId4"/>
          <a:stretch>
            <a:fillRect/>
          </a:stretch>
        </p:blipFill>
        <p:spPr>
          <a:xfrm>
            <a:off x="1060910" y="1704109"/>
            <a:ext cx="10088879" cy="4652329"/>
          </a:xfrm>
          <a:prstGeom prst="rect">
            <a:avLst/>
          </a:prstGeom>
        </p:spPr>
      </p:pic>
      <p:sp>
        <p:nvSpPr>
          <p:cNvPr id="4" name="矩形 3"/>
          <p:cNvSpPr/>
          <p:nvPr/>
        </p:nvSpPr>
        <p:spPr>
          <a:xfrm>
            <a:off x="769442" y="1228323"/>
            <a:ext cx="10887166" cy="369332"/>
          </a:xfrm>
          <a:prstGeom prst="rect">
            <a:avLst/>
          </a:prstGeom>
        </p:spPr>
        <p:txBody>
          <a:bodyPr wrap="square">
            <a:spAutoFit/>
          </a:bodyPr>
          <a:lstStyle/>
          <a:p>
            <a:r>
              <a:rPr lang="en-US" altLang="zh-CN" b="1" dirty="0">
                <a:latin typeface="Cambria" panose="02040503050406030204" pitchFamily="18" charset="0"/>
                <a:ea typeface="Cambria" panose="02040503050406030204" pitchFamily="18" charset="0"/>
              </a:rPr>
              <a:t>TOPCon module has a better performance than IEC standard, even under enhanced test sequence.</a:t>
            </a:r>
            <a:endParaRPr lang="zh-CN" altLang="en-US" b="1" dirty="0">
              <a:latin typeface="Cambria" panose="02040503050406030204" pitchFamily="18" charset="0"/>
            </a:endParaRPr>
          </a:p>
        </p:txBody>
      </p:sp>
    </p:spTree>
    <p:extLst>
      <p:ext uri="{BB962C8B-B14F-4D97-AF65-F5344CB8AC3E}">
        <p14:creationId xmlns:p14="http://schemas.microsoft.com/office/powerpoint/2010/main" val="11469974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3E740DCB957F4AA3A286D166AB1F00" ma:contentTypeVersion="" ma:contentTypeDescription="Create a new document." ma:contentTypeScope="" ma:versionID="53df61f811ff03593302b0396880bfc8">
  <xsd:schema xmlns:xsd="http://www.w3.org/2001/XMLSchema" xmlns:xs="http://www.w3.org/2001/XMLSchema" xmlns:p="http://schemas.microsoft.com/office/2006/metadata/properties" xmlns:ns1="http://schemas.microsoft.com/sharepoint/v3" xmlns:ns2="a74852a5-e936-438b-ac50-a8d8306bed48" xmlns:ns3="2e17b238-6ac5-4550-aab6-92f7d467cf35" targetNamespace="http://schemas.microsoft.com/office/2006/metadata/properties" ma:root="true" ma:fieldsID="6db3665bdaca48bd97ae21545086ca6b" ns1:_="" ns2:_="" ns3:_="">
    <xsd:import namespace="http://schemas.microsoft.com/sharepoint/v3"/>
    <xsd:import namespace="a74852a5-e936-438b-ac50-a8d8306bed48"/>
    <xsd:import namespace="2e17b238-6ac5-4550-aab6-92f7d467cf35"/>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74852a5-e936-438b-ac50-a8d8306bed48"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6133e41b-910d-4335-bd91-389f16e46ca0}" ma:internalName="TaxCatchAll" ma:showField="CatchAllData" ma:web="a74852a5-e936-438b-ac50-a8d8306bed4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e17b238-6ac5-4550-aab6-92f7d467cf35"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5c74409-e919-41db-85e7-c4fff1fb449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e17b238-6ac5-4550-aab6-92f7d467cf35">
      <Terms xmlns="http://schemas.microsoft.com/office/infopath/2007/PartnerControls"/>
    </lcf76f155ced4ddcb4097134ff3c332f>
    <TaxCatchAll xmlns="a74852a5-e936-438b-ac50-a8d8306bed48"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EB57F01-EA5E-400E-BC79-60A7ED61B220}"/>
</file>

<file path=customXml/itemProps2.xml><?xml version="1.0" encoding="utf-8"?>
<ds:datastoreItem xmlns:ds="http://schemas.openxmlformats.org/officeDocument/2006/customXml" ds:itemID="{6930D137-DDCB-4EA4-9B7B-7D6481AFF728}"/>
</file>

<file path=customXml/itemProps3.xml><?xml version="1.0" encoding="utf-8"?>
<ds:datastoreItem xmlns:ds="http://schemas.openxmlformats.org/officeDocument/2006/customXml" ds:itemID="{B6A40656-B325-4A87-9705-FAAC4B90366D}"/>
</file>

<file path=docProps/app.xml><?xml version="1.0" encoding="utf-8"?>
<Properties xmlns="http://schemas.openxmlformats.org/officeDocument/2006/extended-properties" xmlns:vt="http://schemas.openxmlformats.org/officeDocument/2006/docPropsVTypes">
  <TotalTime>8862</TotalTime>
  <Words>2885</Words>
  <Application>Microsoft Office PowerPoint</Application>
  <PresentationFormat>宽屏</PresentationFormat>
  <Paragraphs>344</Paragraphs>
  <Slides>18</Slides>
  <Notes>16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18</vt:i4>
      </vt:variant>
    </vt:vector>
  </HeadingPairs>
  <TitlesOfParts>
    <vt:vector size="26" baseType="lpstr">
      <vt:lpstr>等线</vt:lpstr>
      <vt:lpstr>等线 Light</vt:lpstr>
      <vt:lpstr>微软雅黑</vt:lpstr>
      <vt:lpstr>Arial</vt:lpstr>
      <vt:lpstr>Calibri Light</vt:lpstr>
      <vt:lpstr>Cambria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user</cp:lastModifiedBy>
  <cp:revision>164</cp:revision>
  <dcterms:created xsi:type="dcterms:W3CDTF">2022-07-13T05:30:43Z</dcterms:created>
  <dcterms:modified xsi:type="dcterms:W3CDTF">2023-09-20T08:35:41Z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0x010100B43E740DCB957F4AA3A286D166AB1F00</vt:lpwstr>
  </property>
</Properties>
</file>